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6"/>
  </p:notesMasterIdLst>
  <p:sldIdLst>
    <p:sldId id="256" r:id="rId2"/>
    <p:sldId id="260" r:id="rId3"/>
    <p:sldId id="342" r:id="rId4"/>
    <p:sldId id="297" r:id="rId5"/>
    <p:sldId id="341" r:id="rId6"/>
    <p:sldId id="349" r:id="rId7"/>
    <p:sldId id="340" r:id="rId8"/>
    <p:sldId id="301" r:id="rId9"/>
    <p:sldId id="350" r:id="rId10"/>
    <p:sldId id="314" r:id="rId11"/>
    <p:sldId id="347" r:id="rId12"/>
    <p:sldId id="351" r:id="rId13"/>
    <p:sldId id="346" r:id="rId14"/>
    <p:sldId id="352" r:id="rId15"/>
    <p:sldId id="325" r:id="rId16"/>
    <p:sldId id="311" r:id="rId17"/>
    <p:sldId id="353" r:id="rId18"/>
    <p:sldId id="348" r:id="rId19"/>
    <p:sldId id="354" r:id="rId20"/>
    <p:sldId id="355" r:id="rId21"/>
    <p:sldId id="331" r:id="rId22"/>
    <p:sldId id="356" r:id="rId23"/>
    <p:sldId id="295" r:id="rId24"/>
    <p:sldId id="27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8E15"/>
    <a:srgbClr val="426B6F"/>
    <a:srgbClr val="71207A"/>
    <a:srgbClr val="4D2278"/>
    <a:srgbClr val="0095D7"/>
    <a:srgbClr val="FFFFFF"/>
    <a:srgbClr val="B01513"/>
    <a:srgbClr val="DFBA4E"/>
    <a:srgbClr val="23585E"/>
    <a:srgbClr val="8637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343" autoAdjust="0"/>
  </p:normalViewPr>
  <p:slideViewPr>
    <p:cSldViewPr snapToGrid="0">
      <p:cViewPr varScale="1">
        <p:scale>
          <a:sx n="96" d="100"/>
          <a:sy n="96" d="100"/>
        </p:scale>
        <p:origin x="-10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9.png"/><Relationship Id="rId1" Type="http://schemas.openxmlformats.org/officeDocument/2006/relationships/image" Target="../media/image9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9.png"/><Relationship Id="rId1"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23271-A74D-46D2-9817-184B073632D9}" type="doc">
      <dgm:prSet loTypeId="urn:microsoft.com/office/officeart/2009/layout/ReverseList" loCatId="relationship" qsTypeId="urn:microsoft.com/office/officeart/2005/8/quickstyle/simple1" qsCatId="simple" csTypeId="urn:microsoft.com/office/officeart/2005/8/colors/colorful4" csCatId="colorful" phldr="1"/>
      <dgm:spPr/>
      <dgm:t>
        <a:bodyPr/>
        <a:lstStyle/>
        <a:p>
          <a:endParaRPr lang="it-IT"/>
        </a:p>
      </dgm:t>
    </dgm:pt>
    <dgm:pt modelId="{6F4F4628-C71E-4132-BB53-0B96FAC2542E}" type="pres">
      <dgm:prSet presAssocID="{7E323271-A74D-46D2-9817-184B073632D9}" presName="Name0" presStyleCnt="0">
        <dgm:presLayoutVars>
          <dgm:chMax val="2"/>
          <dgm:chPref val="2"/>
          <dgm:animLvl val="lvl"/>
        </dgm:presLayoutVars>
      </dgm:prSet>
      <dgm:spPr/>
      <dgm:t>
        <a:bodyPr/>
        <a:lstStyle/>
        <a:p>
          <a:endParaRPr lang="it-IT"/>
        </a:p>
      </dgm:t>
    </dgm:pt>
  </dgm:ptLst>
  <dgm:cxnLst>
    <dgm:cxn modelId="{2E362668-5109-406A-89D7-C7A3A566AEC9}" type="presOf" srcId="{7E323271-A74D-46D2-9817-184B073632D9}" destId="{6F4F4628-C71E-4132-BB53-0B96FAC2542E}" srcOrd="0" destOrd="0" presId="urn:microsoft.com/office/officeart/2009/layout/Revers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E323271-A74D-46D2-9817-184B073632D9}" type="doc">
      <dgm:prSet loTypeId="urn:microsoft.com/office/officeart/2009/layout/ReverseList" loCatId="relationship" qsTypeId="urn:microsoft.com/office/officeart/2005/8/quickstyle/simple1" qsCatId="simple" csTypeId="urn:microsoft.com/office/officeart/2005/8/colors/colorful4" csCatId="colorful" phldr="1"/>
      <dgm:spPr/>
      <dgm:t>
        <a:bodyPr/>
        <a:lstStyle/>
        <a:p>
          <a:endParaRPr lang="it-IT"/>
        </a:p>
      </dgm:t>
    </dgm:pt>
    <dgm:pt modelId="{6F4F4628-C71E-4132-BB53-0B96FAC2542E}" type="pres">
      <dgm:prSet presAssocID="{7E323271-A74D-46D2-9817-184B073632D9}" presName="Name0" presStyleCnt="0">
        <dgm:presLayoutVars>
          <dgm:chMax val="2"/>
          <dgm:chPref val="2"/>
          <dgm:animLvl val="lvl"/>
        </dgm:presLayoutVars>
      </dgm:prSet>
      <dgm:spPr/>
      <dgm:t>
        <a:bodyPr/>
        <a:lstStyle/>
        <a:p>
          <a:endParaRPr lang="it-IT"/>
        </a:p>
      </dgm:t>
    </dgm:pt>
  </dgm:ptLst>
  <dgm:cxnLst>
    <dgm:cxn modelId="{2E362668-5109-406A-89D7-C7A3A566AEC9}" type="presOf" srcId="{7E323271-A74D-46D2-9817-184B073632D9}" destId="{6F4F4628-C71E-4132-BB53-0B96FAC2542E}" srcOrd="0" destOrd="0" presId="urn:microsoft.com/office/officeart/2009/layout/Revers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3C09624-8E01-4A29-82D4-41997E0B48A5}"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it-IT"/>
        </a:p>
      </dgm:t>
    </dgm:pt>
    <dgm:pt modelId="{1DEECCB9-269D-4D4F-B8BE-447736EEA858}">
      <dgm:prSet phldrT="[Testo]"/>
      <dgm:spPr/>
      <dgm:t>
        <a:bodyPr/>
        <a:lstStyle/>
        <a:p>
          <a:r>
            <a:rPr lang="it-IT">
              <a:solidFill>
                <a:schemeClr val="tx1"/>
              </a:solidFill>
              <a:effectLst/>
              <a:latin typeface="+mn-lt"/>
              <a:ea typeface="+mn-ea"/>
              <a:cs typeface="+mn-cs"/>
            </a:rPr>
            <a:t>Payment Initiation Service Provider (PISP) </a:t>
          </a:r>
          <a:endParaRPr lang="it-IT"/>
        </a:p>
      </dgm:t>
    </dgm:pt>
    <dgm:pt modelId="{5E6622E5-A0CD-4362-98F6-D49DA79F38BB}" type="parTrans" cxnId="{44EA2016-6A8D-454E-83BC-F5BF670C85AC}">
      <dgm:prSet/>
      <dgm:spPr/>
      <dgm:t>
        <a:bodyPr/>
        <a:lstStyle/>
        <a:p>
          <a:endParaRPr lang="it-IT"/>
        </a:p>
      </dgm:t>
    </dgm:pt>
    <dgm:pt modelId="{2572CF44-8EF2-45A5-BEC8-4F29AB4ABEBC}" type="sibTrans" cxnId="{44EA2016-6A8D-454E-83BC-F5BF670C85AC}">
      <dgm:prSet/>
      <dgm:spPr/>
      <dgm:t>
        <a:bodyPr/>
        <a:lstStyle/>
        <a:p>
          <a:endParaRPr lang="it-IT"/>
        </a:p>
      </dgm:t>
    </dgm:pt>
    <dgm:pt modelId="{BD606D11-89AE-47DF-9ECA-A317C5F76E79}">
      <dgm:prSet phldrT="[Testo]"/>
      <dgm:spPr/>
      <dgm:t>
        <a:bodyPr/>
        <a:lstStyle/>
        <a:p>
          <a:r>
            <a:rPr lang="it-IT">
              <a:solidFill>
                <a:schemeClr val="tx1"/>
              </a:solidFill>
              <a:effectLst/>
              <a:latin typeface="+mn-lt"/>
              <a:ea typeface="+mn-ea"/>
              <a:cs typeface="+mn-cs"/>
            </a:rPr>
            <a:t>Su richiesta del pagatore, attivano un pagamento dalla sua banca a quella del beneficiario.</a:t>
          </a:r>
          <a:endParaRPr lang="it-IT"/>
        </a:p>
      </dgm:t>
    </dgm:pt>
    <dgm:pt modelId="{D2FC2813-AA59-4EF8-A6B8-6BA4203088D8}" type="parTrans" cxnId="{30532137-F33E-43F4-8AFE-C77F0D8D7C2F}">
      <dgm:prSet/>
      <dgm:spPr/>
      <dgm:t>
        <a:bodyPr/>
        <a:lstStyle/>
        <a:p>
          <a:endParaRPr lang="it-IT"/>
        </a:p>
      </dgm:t>
    </dgm:pt>
    <dgm:pt modelId="{2CEF7431-6D06-484E-833A-6BDDF805CF93}" type="sibTrans" cxnId="{30532137-F33E-43F4-8AFE-C77F0D8D7C2F}">
      <dgm:prSet/>
      <dgm:spPr/>
      <dgm:t>
        <a:bodyPr/>
        <a:lstStyle/>
        <a:p>
          <a:endParaRPr lang="it-IT"/>
        </a:p>
      </dgm:t>
    </dgm:pt>
    <dgm:pt modelId="{9AB293A8-B180-444F-BA87-A16B32AB9BC7}">
      <dgm:prSet phldrT="[Testo]"/>
      <dgm:spPr/>
      <dgm:t>
        <a:bodyPr/>
        <a:lstStyle/>
        <a:p>
          <a:r>
            <a:rPr lang="it-IT">
              <a:solidFill>
                <a:schemeClr val="tx1"/>
              </a:solidFill>
              <a:effectLst/>
              <a:latin typeface="+mn-lt"/>
              <a:ea typeface="+mn-ea"/>
              <a:cs typeface="+mn-cs"/>
            </a:rPr>
            <a:t>Account Information Service Provider (AISP) </a:t>
          </a:r>
          <a:endParaRPr lang="it-IT"/>
        </a:p>
      </dgm:t>
    </dgm:pt>
    <dgm:pt modelId="{E055BD9F-55BB-4D62-861A-72D2459DC335}" type="parTrans" cxnId="{6B0CDB84-3FA4-413E-9479-E776E871E5F4}">
      <dgm:prSet/>
      <dgm:spPr/>
      <dgm:t>
        <a:bodyPr/>
        <a:lstStyle/>
        <a:p>
          <a:endParaRPr lang="it-IT"/>
        </a:p>
      </dgm:t>
    </dgm:pt>
    <dgm:pt modelId="{292FF193-311F-4D53-A19F-584ED41BBD0B}" type="sibTrans" cxnId="{6B0CDB84-3FA4-413E-9479-E776E871E5F4}">
      <dgm:prSet/>
      <dgm:spPr/>
      <dgm:t>
        <a:bodyPr/>
        <a:lstStyle/>
        <a:p>
          <a:endParaRPr lang="it-IT"/>
        </a:p>
      </dgm:t>
    </dgm:pt>
    <dgm:pt modelId="{7CC94E01-E457-449F-A32B-8DE1AE6784B6}">
      <dgm:prSet phldrT="[Testo]"/>
      <dgm:spPr/>
      <dgm:t>
        <a:bodyPr/>
        <a:lstStyle/>
        <a:p>
          <a:r>
            <a:rPr lang="it-IT">
              <a:solidFill>
                <a:schemeClr val="tx1"/>
              </a:solidFill>
              <a:effectLst/>
              <a:latin typeface="+mn-lt"/>
              <a:ea typeface="+mn-ea"/>
              <a:cs typeface="+mn-cs"/>
            </a:rPr>
            <a:t>Accedono ai diversi conti di pagamento del cliente per aggregare le informazioni relative a saldo e transazioni.</a:t>
          </a:r>
          <a:endParaRPr lang="it-IT"/>
        </a:p>
      </dgm:t>
    </dgm:pt>
    <dgm:pt modelId="{5F3EC2A6-85C1-483F-8771-1C084CF1FAA4}" type="parTrans" cxnId="{41533FAE-6F3E-4C3C-9B35-A228EA232D8C}">
      <dgm:prSet/>
      <dgm:spPr/>
      <dgm:t>
        <a:bodyPr/>
        <a:lstStyle/>
        <a:p>
          <a:endParaRPr lang="it-IT"/>
        </a:p>
      </dgm:t>
    </dgm:pt>
    <dgm:pt modelId="{CAB38645-2862-4282-A10E-C614BDF289B0}" type="sibTrans" cxnId="{41533FAE-6F3E-4C3C-9B35-A228EA232D8C}">
      <dgm:prSet/>
      <dgm:spPr/>
      <dgm:t>
        <a:bodyPr/>
        <a:lstStyle/>
        <a:p>
          <a:endParaRPr lang="it-IT"/>
        </a:p>
      </dgm:t>
    </dgm:pt>
    <dgm:pt modelId="{D61B6493-5D08-4356-BABD-625A2C1B60F1}">
      <dgm:prSet phldrT="[Testo]"/>
      <dgm:spPr/>
      <dgm:t>
        <a:bodyPr/>
        <a:lstStyle/>
        <a:p>
          <a:r>
            <a:rPr lang="it-IT">
              <a:solidFill>
                <a:schemeClr val="tx1"/>
              </a:solidFill>
              <a:effectLst/>
              <a:latin typeface="+mn-lt"/>
              <a:ea typeface="+mn-ea"/>
              <a:cs typeface="+mn-cs"/>
            </a:rPr>
            <a:t>Card Issuer Service Provider (CISP)</a:t>
          </a:r>
          <a:endParaRPr lang="it-IT"/>
        </a:p>
      </dgm:t>
    </dgm:pt>
    <dgm:pt modelId="{F0A4B9D3-F99B-451A-80B0-20CC07DA64AD}" type="parTrans" cxnId="{A239D365-EC6B-4349-AFB3-9345C47C5B6B}">
      <dgm:prSet/>
      <dgm:spPr/>
      <dgm:t>
        <a:bodyPr/>
        <a:lstStyle/>
        <a:p>
          <a:endParaRPr lang="it-IT"/>
        </a:p>
      </dgm:t>
    </dgm:pt>
    <dgm:pt modelId="{8FBA8ED2-4B49-4C4C-9F84-BB6160C7F81E}" type="sibTrans" cxnId="{A239D365-EC6B-4349-AFB3-9345C47C5B6B}">
      <dgm:prSet/>
      <dgm:spPr/>
      <dgm:t>
        <a:bodyPr/>
        <a:lstStyle/>
        <a:p>
          <a:endParaRPr lang="it-IT"/>
        </a:p>
      </dgm:t>
    </dgm:pt>
    <dgm:pt modelId="{EB7EAFC7-B47D-4ECF-9405-48B7213DAC94}">
      <dgm:prSet phldrT="[Testo]"/>
      <dgm:spPr/>
      <dgm:t>
        <a:bodyPr/>
        <a:lstStyle/>
        <a:p>
          <a:r>
            <a:rPr lang="it-IT">
              <a:solidFill>
                <a:schemeClr val="tx1"/>
              </a:solidFill>
              <a:effectLst/>
              <a:latin typeface="+mn-lt"/>
              <a:ea typeface="+mn-ea"/>
              <a:cs typeface="+mn-cs"/>
            </a:rPr>
            <a:t>Emettono carte di pagamento anche senza gestire conti di pagamento/conti correnti del pagatore.</a:t>
          </a:r>
          <a:endParaRPr lang="it-IT"/>
        </a:p>
      </dgm:t>
    </dgm:pt>
    <dgm:pt modelId="{F5B3416F-456D-4B43-AB5B-FC9BB9DB5867}" type="parTrans" cxnId="{CB1719A0-2804-4534-BABA-BBC25AE68D1A}">
      <dgm:prSet/>
      <dgm:spPr/>
      <dgm:t>
        <a:bodyPr/>
        <a:lstStyle/>
        <a:p>
          <a:endParaRPr lang="it-IT"/>
        </a:p>
      </dgm:t>
    </dgm:pt>
    <dgm:pt modelId="{AF36639B-0BC4-44C0-9E08-43028DDD4096}" type="sibTrans" cxnId="{CB1719A0-2804-4534-BABA-BBC25AE68D1A}">
      <dgm:prSet/>
      <dgm:spPr/>
      <dgm:t>
        <a:bodyPr/>
        <a:lstStyle/>
        <a:p>
          <a:endParaRPr lang="it-IT"/>
        </a:p>
      </dgm:t>
    </dgm:pt>
    <dgm:pt modelId="{C3862CC6-0846-4986-89FA-FE32B1E89B58}" type="pres">
      <dgm:prSet presAssocID="{33C09624-8E01-4A29-82D4-41997E0B48A5}" presName="linear" presStyleCnt="0">
        <dgm:presLayoutVars>
          <dgm:dir/>
          <dgm:resizeHandles val="exact"/>
        </dgm:presLayoutVars>
      </dgm:prSet>
      <dgm:spPr/>
      <dgm:t>
        <a:bodyPr/>
        <a:lstStyle/>
        <a:p>
          <a:endParaRPr lang="it-IT"/>
        </a:p>
      </dgm:t>
    </dgm:pt>
    <dgm:pt modelId="{B983EC81-FEA2-4181-800F-86B201425105}" type="pres">
      <dgm:prSet presAssocID="{1DEECCB9-269D-4D4F-B8BE-447736EEA858}" presName="comp" presStyleCnt="0"/>
      <dgm:spPr/>
    </dgm:pt>
    <dgm:pt modelId="{58CDE764-333A-46C6-8B46-4CE67EFB5DE0}" type="pres">
      <dgm:prSet presAssocID="{1DEECCB9-269D-4D4F-B8BE-447736EEA858}" presName="box" presStyleLbl="node1" presStyleIdx="0" presStyleCnt="3"/>
      <dgm:spPr/>
      <dgm:t>
        <a:bodyPr/>
        <a:lstStyle/>
        <a:p>
          <a:endParaRPr lang="it-IT"/>
        </a:p>
      </dgm:t>
    </dgm:pt>
    <dgm:pt modelId="{4D5A17BE-D0DC-42B4-B516-75D1F27E47FA}" type="pres">
      <dgm:prSet presAssocID="{1DEECCB9-269D-4D4F-B8BE-447736EEA858}" presName="img" presStyleLbl="fgImgPlace1" presStyleIdx="0" presStyleCnt="3"/>
      <dgm:spPr>
        <a:blipFill>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0000" b="-10000"/>
          </a:stretch>
        </a:blipFill>
      </dgm:spPr>
    </dgm:pt>
    <dgm:pt modelId="{8239B5BF-70FF-4D19-AE2B-BC61FA2D829E}" type="pres">
      <dgm:prSet presAssocID="{1DEECCB9-269D-4D4F-B8BE-447736EEA858}" presName="text" presStyleLbl="node1" presStyleIdx="0" presStyleCnt="3">
        <dgm:presLayoutVars>
          <dgm:bulletEnabled val="1"/>
        </dgm:presLayoutVars>
      </dgm:prSet>
      <dgm:spPr/>
      <dgm:t>
        <a:bodyPr/>
        <a:lstStyle/>
        <a:p>
          <a:endParaRPr lang="it-IT"/>
        </a:p>
      </dgm:t>
    </dgm:pt>
    <dgm:pt modelId="{7289BD46-75E8-410F-83FF-7C71E1AEBB50}" type="pres">
      <dgm:prSet presAssocID="{2572CF44-8EF2-45A5-BEC8-4F29AB4ABEBC}" presName="spacer" presStyleCnt="0"/>
      <dgm:spPr/>
    </dgm:pt>
    <dgm:pt modelId="{9568AF61-DAAD-4B8C-B548-BD348A915D81}" type="pres">
      <dgm:prSet presAssocID="{9AB293A8-B180-444F-BA87-A16B32AB9BC7}" presName="comp" presStyleCnt="0"/>
      <dgm:spPr/>
    </dgm:pt>
    <dgm:pt modelId="{2E991004-C256-45AA-B0F2-9BFFE6F4D118}" type="pres">
      <dgm:prSet presAssocID="{9AB293A8-B180-444F-BA87-A16B32AB9BC7}" presName="box" presStyleLbl="node1" presStyleIdx="1" presStyleCnt="3"/>
      <dgm:spPr/>
      <dgm:t>
        <a:bodyPr/>
        <a:lstStyle/>
        <a:p>
          <a:endParaRPr lang="it-IT"/>
        </a:p>
      </dgm:t>
    </dgm:pt>
    <dgm:pt modelId="{8A007CC9-EA8C-474B-A744-53B90F33F8EA}" type="pres">
      <dgm:prSet presAssocID="{9AB293A8-B180-444F-BA87-A16B32AB9BC7}" presName="img" presStyleLbl="fgImgPlace1" presStyleIdx="1" presStyleCnt="3"/>
      <dgm:spPr>
        <a:blipFill>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t="-10000" b="-10000"/>
          </a:stretch>
        </a:blipFill>
      </dgm:spPr>
    </dgm:pt>
    <dgm:pt modelId="{B0EBB829-FB3A-4AA1-B8F2-ACF192B0938F}" type="pres">
      <dgm:prSet presAssocID="{9AB293A8-B180-444F-BA87-A16B32AB9BC7}" presName="text" presStyleLbl="node1" presStyleIdx="1" presStyleCnt="3">
        <dgm:presLayoutVars>
          <dgm:bulletEnabled val="1"/>
        </dgm:presLayoutVars>
      </dgm:prSet>
      <dgm:spPr/>
      <dgm:t>
        <a:bodyPr/>
        <a:lstStyle/>
        <a:p>
          <a:endParaRPr lang="it-IT"/>
        </a:p>
      </dgm:t>
    </dgm:pt>
    <dgm:pt modelId="{C41F595E-C667-4640-8E3B-ADDE1601E05D}" type="pres">
      <dgm:prSet presAssocID="{292FF193-311F-4D53-A19F-584ED41BBD0B}" presName="spacer" presStyleCnt="0"/>
      <dgm:spPr/>
    </dgm:pt>
    <dgm:pt modelId="{D82AD503-EBC6-438E-85DD-3669E1E56E44}" type="pres">
      <dgm:prSet presAssocID="{D61B6493-5D08-4356-BABD-625A2C1B60F1}" presName="comp" presStyleCnt="0"/>
      <dgm:spPr/>
    </dgm:pt>
    <dgm:pt modelId="{340E8F8D-0E13-4B73-85AB-502D13F64205}" type="pres">
      <dgm:prSet presAssocID="{D61B6493-5D08-4356-BABD-625A2C1B60F1}" presName="box" presStyleLbl="node1" presStyleIdx="2" presStyleCnt="3"/>
      <dgm:spPr/>
      <dgm:t>
        <a:bodyPr/>
        <a:lstStyle/>
        <a:p>
          <a:endParaRPr lang="it-IT"/>
        </a:p>
      </dgm:t>
    </dgm:pt>
    <dgm:pt modelId="{50FFE1BD-F8AC-4FB2-B9DD-3F50D8A925BE}" type="pres">
      <dgm:prSet presAssocID="{D61B6493-5D08-4356-BABD-625A2C1B60F1}" presName="img" presStyleLbl="fgImgPlace1" presStyleIdx="2" presStyleCnt="3"/>
      <dgm:spPr>
        <a:blipFill>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t="-10000" b="-10000"/>
          </a:stretch>
        </a:blipFill>
      </dgm:spPr>
    </dgm:pt>
    <dgm:pt modelId="{C06CEAA8-F40A-4B56-9218-543CD469123B}" type="pres">
      <dgm:prSet presAssocID="{D61B6493-5D08-4356-BABD-625A2C1B60F1}" presName="text" presStyleLbl="node1" presStyleIdx="2" presStyleCnt="3">
        <dgm:presLayoutVars>
          <dgm:bulletEnabled val="1"/>
        </dgm:presLayoutVars>
      </dgm:prSet>
      <dgm:spPr/>
      <dgm:t>
        <a:bodyPr/>
        <a:lstStyle/>
        <a:p>
          <a:endParaRPr lang="it-IT"/>
        </a:p>
      </dgm:t>
    </dgm:pt>
  </dgm:ptLst>
  <dgm:cxnLst>
    <dgm:cxn modelId="{491F7FD9-6026-4AA8-9BFF-70075F183AA8}" type="presOf" srcId="{D61B6493-5D08-4356-BABD-625A2C1B60F1}" destId="{340E8F8D-0E13-4B73-85AB-502D13F64205}" srcOrd="0" destOrd="0" presId="urn:microsoft.com/office/officeart/2005/8/layout/vList4"/>
    <dgm:cxn modelId="{4E926F9D-1510-4424-8755-25724DA84C35}" type="presOf" srcId="{33C09624-8E01-4A29-82D4-41997E0B48A5}" destId="{C3862CC6-0846-4986-89FA-FE32B1E89B58}" srcOrd="0" destOrd="0" presId="urn:microsoft.com/office/officeart/2005/8/layout/vList4"/>
    <dgm:cxn modelId="{A5BD34F7-7DAD-4B80-944B-BADA283F40A5}" type="presOf" srcId="{9AB293A8-B180-444F-BA87-A16B32AB9BC7}" destId="{B0EBB829-FB3A-4AA1-B8F2-ACF192B0938F}" srcOrd="1" destOrd="0" presId="urn:microsoft.com/office/officeart/2005/8/layout/vList4"/>
    <dgm:cxn modelId="{9466781E-2093-43D6-83EE-6D87D8DB13E2}" type="presOf" srcId="{D61B6493-5D08-4356-BABD-625A2C1B60F1}" destId="{C06CEAA8-F40A-4B56-9218-543CD469123B}" srcOrd="1" destOrd="0" presId="urn:microsoft.com/office/officeart/2005/8/layout/vList4"/>
    <dgm:cxn modelId="{41533FAE-6F3E-4C3C-9B35-A228EA232D8C}" srcId="{9AB293A8-B180-444F-BA87-A16B32AB9BC7}" destId="{7CC94E01-E457-449F-A32B-8DE1AE6784B6}" srcOrd="0" destOrd="0" parTransId="{5F3EC2A6-85C1-483F-8771-1C084CF1FAA4}" sibTransId="{CAB38645-2862-4282-A10E-C614BDF289B0}"/>
    <dgm:cxn modelId="{CB1719A0-2804-4534-BABA-BBC25AE68D1A}" srcId="{D61B6493-5D08-4356-BABD-625A2C1B60F1}" destId="{EB7EAFC7-B47D-4ECF-9405-48B7213DAC94}" srcOrd="0" destOrd="0" parTransId="{F5B3416F-456D-4B43-AB5B-FC9BB9DB5867}" sibTransId="{AF36639B-0BC4-44C0-9E08-43028DDD4096}"/>
    <dgm:cxn modelId="{44EA2016-6A8D-454E-83BC-F5BF670C85AC}" srcId="{33C09624-8E01-4A29-82D4-41997E0B48A5}" destId="{1DEECCB9-269D-4D4F-B8BE-447736EEA858}" srcOrd="0" destOrd="0" parTransId="{5E6622E5-A0CD-4362-98F6-D49DA79F38BB}" sibTransId="{2572CF44-8EF2-45A5-BEC8-4F29AB4ABEBC}"/>
    <dgm:cxn modelId="{6B0CDB84-3FA4-413E-9479-E776E871E5F4}" srcId="{33C09624-8E01-4A29-82D4-41997E0B48A5}" destId="{9AB293A8-B180-444F-BA87-A16B32AB9BC7}" srcOrd="1" destOrd="0" parTransId="{E055BD9F-55BB-4D62-861A-72D2459DC335}" sibTransId="{292FF193-311F-4D53-A19F-584ED41BBD0B}"/>
    <dgm:cxn modelId="{0B78D4E1-AE04-4670-975D-C802D22C9BB6}" type="presOf" srcId="{1DEECCB9-269D-4D4F-B8BE-447736EEA858}" destId="{58CDE764-333A-46C6-8B46-4CE67EFB5DE0}" srcOrd="0" destOrd="0" presId="urn:microsoft.com/office/officeart/2005/8/layout/vList4"/>
    <dgm:cxn modelId="{15C3013B-80BA-4BA6-B65F-1E2422758D51}" type="presOf" srcId="{9AB293A8-B180-444F-BA87-A16B32AB9BC7}" destId="{2E991004-C256-45AA-B0F2-9BFFE6F4D118}" srcOrd="0" destOrd="0" presId="urn:microsoft.com/office/officeart/2005/8/layout/vList4"/>
    <dgm:cxn modelId="{9B8D7E5E-7C03-4269-861C-A26E3B6A5851}" type="presOf" srcId="{7CC94E01-E457-449F-A32B-8DE1AE6784B6}" destId="{2E991004-C256-45AA-B0F2-9BFFE6F4D118}" srcOrd="0" destOrd="1" presId="urn:microsoft.com/office/officeart/2005/8/layout/vList4"/>
    <dgm:cxn modelId="{30532137-F33E-43F4-8AFE-C77F0D8D7C2F}" srcId="{1DEECCB9-269D-4D4F-B8BE-447736EEA858}" destId="{BD606D11-89AE-47DF-9ECA-A317C5F76E79}" srcOrd="0" destOrd="0" parTransId="{D2FC2813-AA59-4EF8-A6B8-6BA4203088D8}" sibTransId="{2CEF7431-6D06-484E-833A-6BDDF805CF93}"/>
    <dgm:cxn modelId="{2A4568C8-63DF-47EA-BAA1-57982D3CCD05}" type="presOf" srcId="{7CC94E01-E457-449F-A32B-8DE1AE6784B6}" destId="{B0EBB829-FB3A-4AA1-B8F2-ACF192B0938F}" srcOrd="1" destOrd="1" presId="urn:microsoft.com/office/officeart/2005/8/layout/vList4"/>
    <dgm:cxn modelId="{417F638C-3235-48FB-9D84-D3C4CA4C3B78}" type="presOf" srcId="{EB7EAFC7-B47D-4ECF-9405-48B7213DAC94}" destId="{340E8F8D-0E13-4B73-85AB-502D13F64205}" srcOrd="0" destOrd="1" presId="urn:microsoft.com/office/officeart/2005/8/layout/vList4"/>
    <dgm:cxn modelId="{59E9F7B1-6545-45A0-ABCD-7D6A4ACAEEFC}" type="presOf" srcId="{BD606D11-89AE-47DF-9ECA-A317C5F76E79}" destId="{58CDE764-333A-46C6-8B46-4CE67EFB5DE0}" srcOrd="0" destOrd="1" presId="urn:microsoft.com/office/officeart/2005/8/layout/vList4"/>
    <dgm:cxn modelId="{068C10FB-22D3-491C-96D8-D2523D4BF589}" type="presOf" srcId="{1DEECCB9-269D-4D4F-B8BE-447736EEA858}" destId="{8239B5BF-70FF-4D19-AE2B-BC61FA2D829E}" srcOrd="1" destOrd="0" presId="urn:microsoft.com/office/officeart/2005/8/layout/vList4"/>
    <dgm:cxn modelId="{41ED8252-D0EF-4145-94A5-CA546E61681D}" type="presOf" srcId="{BD606D11-89AE-47DF-9ECA-A317C5F76E79}" destId="{8239B5BF-70FF-4D19-AE2B-BC61FA2D829E}" srcOrd="1" destOrd="1" presId="urn:microsoft.com/office/officeart/2005/8/layout/vList4"/>
    <dgm:cxn modelId="{A239D365-EC6B-4349-AFB3-9345C47C5B6B}" srcId="{33C09624-8E01-4A29-82D4-41997E0B48A5}" destId="{D61B6493-5D08-4356-BABD-625A2C1B60F1}" srcOrd="2" destOrd="0" parTransId="{F0A4B9D3-F99B-451A-80B0-20CC07DA64AD}" sibTransId="{8FBA8ED2-4B49-4C4C-9F84-BB6160C7F81E}"/>
    <dgm:cxn modelId="{9B43A528-FEF0-4ED6-B495-37D57BF83A78}" type="presOf" srcId="{EB7EAFC7-B47D-4ECF-9405-48B7213DAC94}" destId="{C06CEAA8-F40A-4B56-9218-543CD469123B}" srcOrd="1" destOrd="1" presId="urn:microsoft.com/office/officeart/2005/8/layout/vList4"/>
    <dgm:cxn modelId="{D263D94B-0D88-49F0-9A64-3C18ACAFCD01}" type="presParOf" srcId="{C3862CC6-0846-4986-89FA-FE32B1E89B58}" destId="{B983EC81-FEA2-4181-800F-86B201425105}" srcOrd="0" destOrd="0" presId="urn:microsoft.com/office/officeart/2005/8/layout/vList4"/>
    <dgm:cxn modelId="{62B8F680-B6C7-4EE4-A2F2-0B5878AB17F0}" type="presParOf" srcId="{B983EC81-FEA2-4181-800F-86B201425105}" destId="{58CDE764-333A-46C6-8B46-4CE67EFB5DE0}" srcOrd="0" destOrd="0" presId="urn:microsoft.com/office/officeart/2005/8/layout/vList4"/>
    <dgm:cxn modelId="{EF61F486-EF00-45FE-AECA-9A9A4683E27F}" type="presParOf" srcId="{B983EC81-FEA2-4181-800F-86B201425105}" destId="{4D5A17BE-D0DC-42B4-B516-75D1F27E47FA}" srcOrd="1" destOrd="0" presId="urn:microsoft.com/office/officeart/2005/8/layout/vList4"/>
    <dgm:cxn modelId="{C077CD26-0D66-48EA-AF44-B0F3FB38AECA}" type="presParOf" srcId="{B983EC81-FEA2-4181-800F-86B201425105}" destId="{8239B5BF-70FF-4D19-AE2B-BC61FA2D829E}" srcOrd="2" destOrd="0" presId="urn:microsoft.com/office/officeart/2005/8/layout/vList4"/>
    <dgm:cxn modelId="{0376ECFD-C83A-4506-B093-CEC93D45FACF}" type="presParOf" srcId="{C3862CC6-0846-4986-89FA-FE32B1E89B58}" destId="{7289BD46-75E8-410F-83FF-7C71E1AEBB50}" srcOrd="1" destOrd="0" presId="urn:microsoft.com/office/officeart/2005/8/layout/vList4"/>
    <dgm:cxn modelId="{7A7BBA95-099D-482E-8CF0-1861459CB546}" type="presParOf" srcId="{C3862CC6-0846-4986-89FA-FE32B1E89B58}" destId="{9568AF61-DAAD-4B8C-B548-BD348A915D81}" srcOrd="2" destOrd="0" presId="urn:microsoft.com/office/officeart/2005/8/layout/vList4"/>
    <dgm:cxn modelId="{FC0FCD09-FF62-46E5-9A21-FC4643D60EF7}" type="presParOf" srcId="{9568AF61-DAAD-4B8C-B548-BD348A915D81}" destId="{2E991004-C256-45AA-B0F2-9BFFE6F4D118}" srcOrd="0" destOrd="0" presId="urn:microsoft.com/office/officeart/2005/8/layout/vList4"/>
    <dgm:cxn modelId="{02A563CB-7356-4EE0-9D44-A1482215C8C1}" type="presParOf" srcId="{9568AF61-DAAD-4B8C-B548-BD348A915D81}" destId="{8A007CC9-EA8C-474B-A744-53B90F33F8EA}" srcOrd="1" destOrd="0" presId="urn:microsoft.com/office/officeart/2005/8/layout/vList4"/>
    <dgm:cxn modelId="{5F065E9C-A062-4DA0-915A-48A9C3A45427}" type="presParOf" srcId="{9568AF61-DAAD-4B8C-B548-BD348A915D81}" destId="{B0EBB829-FB3A-4AA1-B8F2-ACF192B0938F}" srcOrd="2" destOrd="0" presId="urn:microsoft.com/office/officeart/2005/8/layout/vList4"/>
    <dgm:cxn modelId="{78096463-907A-49D0-991B-400024FACD6B}" type="presParOf" srcId="{C3862CC6-0846-4986-89FA-FE32B1E89B58}" destId="{C41F595E-C667-4640-8E3B-ADDE1601E05D}" srcOrd="3" destOrd="0" presId="urn:microsoft.com/office/officeart/2005/8/layout/vList4"/>
    <dgm:cxn modelId="{6B295C81-D988-4B00-9562-24C905C6DD0D}" type="presParOf" srcId="{C3862CC6-0846-4986-89FA-FE32B1E89B58}" destId="{D82AD503-EBC6-438E-85DD-3669E1E56E44}" srcOrd="4" destOrd="0" presId="urn:microsoft.com/office/officeart/2005/8/layout/vList4"/>
    <dgm:cxn modelId="{31F1BB2B-E4F1-45E0-BA35-CEE34BA91DB6}" type="presParOf" srcId="{D82AD503-EBC6-438E-85DD-3669E1E56E44}" destId="{340E8F8D-0E13-4B73-85AB-502D13F64205}" srcOrd="0" destOrd="0" presId="urn:microsoft.com/office/officeart/2005/8/layout/vList4"/>
    <dgm:cxn modelId="{CD2894BB-470D-4676-B2C5-45D244B1D8D0}" type="presParOf" srcId="{D82AD503-EBC6-438E-85DD-3669E1E56E44}" destId="{50FFE1BD-F8AC-4FB2-B9DD-3F50D8A925BE}" srcOrd="1" destOrd="0" presId="urn:microsoft.com/office/officeart/2005/8/layout/vList4"/>
    <dgm:cxn modelId="{6FF28E70-CE5B-4B7B-87B7-7E2E30979C4F}" type="presParOf" srcId="{D82AD503-EBC6-438E-85DD-3669E1E56E44}" destId="{C06CEAA8-F40A-4B56-9218-543CD469123B}" srcOrd="2" destOrd="0" presId="urn:microsoft.com/office/officeart/2005/8/layout/vList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CDE764-333A-46C6-8B46-4CE67EFB5DE0}">
      <dsp:nvSpPr>
        <dsp:cNvPr id="0" name=""/>
        <dsp:cNvSpPr/>
      </dsp:nvSpPr>
      <dsp:spPr>
        <a:xfrm>
          <a:off x="0" y="0"/>
          <a:ext cx="5481328" cy="119711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kern="1200">
              <a:solidFill>
                <a:schemeClr val="tx1"/>
              </a:solidFill>
              <a:effectLst/>
              <a:latin typeface="+mn-lt"/>
              <a:ea typeface="+mn-ea"/>
              <a:cs typeface="+mn-cs"/>
            </a:rPr>
            <a:t>Payment Initiation Service Provider (PISP) </a:t>
          </a:r>
          <a:endParaRPr lang="it-IT" sz="1600" kern="1200"/>
        </a:p>
        <a:p>
          <a:pPr marL="114300" lvl="1" indent="-114300" algn="l" defTabSz="533400">
            <a:lnSpc>
              <a:spcPct val="90000"/>
            </a:lnSpc>
            <a:spcBef>
              <a:spcPct val="0"/>
            </a:spcBef>
            <a:spcAft>
              <a:spcPct val="15000"/>
            </a:spcAft>
            <a:buChar char="••"/>
          </a:pPr>
          <a:r>
            <a:rPr lang="it-IT" sz="1200" kern="1200">
              <a:solidFill>
                <a:schemeClr val="tx1"/>
              </a:solidFill>
              <a:effectLst/>
              <a:latin typeface="+mn-lt"/>
              <a:ea typeface="+mn-ea"/>
              <a:cs typeface="+mn-cs"/>
            </a:rPr>
            <a:t>Su richiesta del pagatore, attivano un pagamento dalla sua banca a quella del beneficiario.</a:t>
          </a:r>
          <a:endParaRPr lang="it-IT" sz="1200" kern="1200"/>
        </a:p>
      </dsp:txBody>
      <dsp:txXfrm>
        <a:off x="1215977" y="0"/>
        <a:ext cx="4265350" cy="1197116"/>
      </dsp:txXfrm>
    </dsp:sp>
    <dsp:sp modelId="{4D5A17BE-D0DC-42B4-B516-75D1F27E47FA}">
      <dsp:nvSpPr>
        <dsp:cNvPr id="0" name=""/>
        <dsp:cNvSpPr/>
      </dsp:nvSpPr>
      <dsp:spPr>
        <a:xfrm>
          <a:off x="119711" y="119711"/>
          <a:ext cx="1096265" cy="957693"/>
        </a:xfrm>
        <a:prstGeom prst="roundRect">
          <a:avLst>
            <a:gd name="adj" fmla="val 10000"/>
          </a:avLst>
        </a:prstGeom>
        <a:blipFill>
          <a:blip xmlns:r="http://schemas.openxmlformats.org/officeDocument/2006/relationships" r:embed="rId1">
            <a:lum bright="70000" contrast="-70000"/>
            <a:extLst>
              <a:ext uri="{28A0092B-C50C-407E-A947-70E740481C1C}">
                <a14:useLocalDpi xmlns:a14="http://schemas.microsoft.com/office/drawing/2010/main" val="0"/>
              </a:ext>
            </a:extLst>
          </a:blip>
          <a:srcRect/>
          <a:stretch>
            <a:fillRect t="-10000" b="-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E991004-C256-45AA-B0F2-9BFFE6F4D118}">
      <dsp:nvSpPr>
        <dsp:cNvPr id="0" name=""/>
        <dsp:cNvSpPr/>
      </dsp:nvSpPr>
      <dsp:spPr>
        <a:xfrm>
          <a:off x="0" y="1316827"/>
          <a:ext cx="5481328" cy="119711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kern="1200">
              <a:solidFill>
                <a:schemeClr val="tx1"/>
              </a:solidFill>
              <a:effectLst/>
              <a:latin typeface="+mn-lt"/>
              <a:ea typeface="+mn-ea"/>
              <a:cs typeface="+mn-cs"/>
            </a:rPr>
            <a:t>Account Information Service Provider (AISP) </a:t>
          </a:r>
          <a:endParaRPr lang="it-IT" sz="1600" kern="1200"/>
        </a:p>
        <a:p>
          <a:pPr marL="114300" lvl="1" indent="-114300" algn="l" defTabSz="533400">
            <a:lnSpc>
              <a:spcPct val="90000"/>
            </a:lnSpc>
            <a:spcBef>
              <a:spcPct val="0"/>
            </a:spcBef>
            <a:spcAft>
              <a:spcPct val="15000"/>
            </a:spcAft>
            <a:buChar char="••"/>
          </a:pPr>
          <a:r>
            <a:rPr lang="it-IT" sz="1200" kern="1200">
              <a:solidFill>
                <a:schemeClr val="tx1"/>
              </a:solidFill>
              <a:effectLst/>
              <a:latin typeface="+mn-lt"/>
              <a:ea typeface="+mn-ea"/>
              <a:cs typeface="+mn-cs"/>
            </a:rPr>
            <a:t>Accedono ai diversi conti di pagamento del cliente per aggregare le informazioni relative a saldo e transazioni.</a:t>
          </a:r>
          <a:endParaRPr lang="it-IT" sz="1200" kern="1200"/>
        </a:p>
      </dsp:txBody>
      <dsp:txXfrm>
        <a:off x="1215977" y="1316827"/>
        <a:ext cx="4265350" cy="1197116"/>
      </dsp:txXfrm>
    </dsp:sp>
    <dsp:sp modelId="{8A007CC9-EA8C-474B-A744-53B90F33F8EA}">
      <dsp:nvSpPr>
        <dsp:cNvPr id="0" name=""/>
        <dsp:cNvSpPr/>
      </dsp:nvSpPr>
      <dsp:spPr>
        <a:xfrm>
          <a:off x="119711" y="1436539"/>
          <a:ext cx="1096265" cy="957693"/>
        </a:xfrm>
        <a:prstGeom prst="roundRect">
          <a:avLst>
            <a:gd name="adj" fmla="val 10000"/>
          </a:avLst>
        </a:prstGeom>
        <a:blipFill>
          <a:blip xmlns:r="http://schemas.openxmlformats.org/officeDocument/2006/relationships" r:embed="rId2">
            <a:lum bright="70000" contrast="-70000"/>
            <a:extLst>
              <a:ext uri="{28A0092B-C50C-407E-A947-70E740481C1C}">
                <a14:useLocalDpi xmlns:a14="http://schemas.microsoft.com/office/drawing/2010/main" val="0"/>
              </a:ext>
            </a:extLst>
          </a:blip>
          <a:srcRect/>
          <a:stretch>
            <a:fillRect t="-10000" b="-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40E8F8D-0E13-4B73-85AB-502D13F64205}">
      <dsp:nvSpPr>
        <dsp:cNvPr id="0" name=""/>
        <dsp:cNvSpPr/>
      </dsp:nvSpPr>
      <dsp:spPr>
        <a:xfrm>
          <a:off x="0" y="2633655"/>
          <a:ext cx="5481328" cy="1197116"/>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kern="1200">
              <a:solidFill>
                <a:schemeClr val="tx1"/>
              </a:solidFill>
              <a:effectLst/>
              <a:latin typeface="+mn-lt"/>
              <a:ea typeface="+mn-ea"/>
              <a:cs typeface="+mn-cs"/>
            </a:rPr>
            <a:t>Card Issuer Service Provider (CISP)</a:t>
          </a:r>
          <a:endParaRPr lang="it-IT" sz="1600" kern="1200"/>
        </a:p>
        <a:p>
          <a:pPr marL="114300" lvl="1" indent="-114300" algn="l" defTabSz="533400">
            <a:lnSpc>
              <a:spcPct val="90000"/>
            </a:lnSpc>
            <a:spcBef>
              <a:spcPct val="0"/>
            </a:spcBef>
            <a:spcAft>
              <a:spcPct val="15000"/>
            </a:spcAft>
            <a:buChar char="••"/>
          </a:pPr>
          <a:r>
            <a:rPr lang="it-IT" sz="1200" kern="1200">
              <a:solidFill>
                <a:schemeClr val="tx1"/>
              </a:solidFill>
              <a:effectLst/>
              <a:latin typeface="+mn-lt"/>
              <a:ea typeface="+mn-ea"/>
              <a:cs typeface="+mn-cs"/>
            </a:rPr>
            <a:t>Emettono carte di pagamento anche senza gestire conti di pagamento/conti correnti del pagatore.</a:t>
          </a:r>
          <a:endParaRPr lang="it-IT" sz="1200" kern="1200"/>
        </a:p>
      </dsp:txBody>
      <dsp:txXfrm>
        <a:off x="1215977" y="2633655"/>
        <a:ext cx="4265350" cy="1197116"/>
      </dsp:txXfrm>
    </dsp:sp>
    <dsp:sp modelId="{50FFE1BD-F8AC-4FB2-B9DD-3F50D8A925BE}">
      <dsp:nvSpPr>
        <dsp:cNvPr id="0" name=""/>
        <dsp:cNvSpPr/>
      </dsp:nvSpPr>
      <dsp:spPr>
        <a:xfrm>
          <a:off x="119711" y="2753367"/>
          <a:ext cx="1096265" cy="957693"/>
        </a:xfrm>
        <a:prstGeom prst="roundRect">
          <a:avLst>
            <a:gd name="adj" fmla="val 10000"/>
          </a:avLst>
        </a:prstGeom>
        <a:blipFill>
          <a:blip xmlns:r="http://schemas.openxmlformats.org/officeDocument/2006/relationships" r:embed="rId3">
            <a:lum bright="70000" contrast="-70000"/>
            <a:extLst>
              <a:ext uri="{28A0092B-C50C-407E-A947-70E740481C1C}">
                <a14:useLocalDpi xmlns:a14="http://schemas.microsoft.com/office/drawing/2010/main" val="0"/>
              </a:ext>
            </a:extLst>
          </a:blip>
          <a:srcRect/>
          <a:stretch>
            <a:fillRect t="-10000" b="-1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2.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6058-E8ED-4072-A8C8-7433F3504CAB}" type="datetimeFigureOut">
              <a:rPr lang="it-IT" smtClean="0"/>
              <a:pPr/>
              <a:t>20/11/2018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BEB06-CD59-4FDF-9C41-A98B09EE3869}" type="slidenum">
              <a:rPr lang="it-IT" smtClean="0"/>
              <a:pPr/>
              <a:t>‹N›</a:t>
            </a:fld>
            <a:endParaRPr lang="it-IT"/>
          </a:p>
        </p:txBody>
      </p:sp>
    </p:spTree>
    <p:extLst>
      <p:ext uri="{BB962C8B-B14F-4D97-AF65-F5344CB8AC3E}">
        <p14:creationId xmlns:p14="http://schemas.microsoft.com/office/powerpoint/2010/main" val="6442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a:t>
            </a:fld>
            <a:endParaRPr lang="it-IT" dirty="0"/>
          </a:p>
        </p:txBody>
      </p:sp>
    </p:spTree>
    <p:extLst>
      <p:ext uri="{BB962C8B-B14F-4D97-AF65-F5344CB8AC3E}">
        <p14:creationId xmlns:p14="http://schemas.microsoft.com/office/powerpoint/2010/main" val="409881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indent="-228600">
              <a:buFont typeface="+mj-lt"/>
              <a:buAutoNum type="arabicPeriod"/>
            </a:pPr>
            <a:r>
              <a:rPr lang="it-IT" sz="1200" kern="1200">
                <a:solidFill>
                  <a:schemeClr val="tx1"/>
                </a:solidFill>
                <a:effectLst/>
                <a:latin typeface="+mn-lt"/>
                <a:ea typeface="+mn-ea"/>
                <a:cs typeface="+mn-cs"/>
              </a:rPr>
              <a:t>Per quanto concerne i servizi innovativi, </a:t>
            </a:r>
          </a:p>
          <a:p>
            <a:pPr marL="228600" indent="-228600">
              <a:buFont typeface="+mj-lt"/>
              <a:buAutoNum type="arabicPeriod"/>
            </a:pPr>
            <a:r>
              <a:rPr lang="it-IT" sz="1200" kern="1200">
                <a:solidFill>
                  <a:schemeClr val="tx1"/>
                </a:solidFill>
                <a:effectLst/>
                <a:latin typeface="+mn-lt"/>
                <a:ea typeface="+mn-ea"/>
                <a:cs typeface="+mn-cs"/>
              </a:rPr>
              <a:t>i clienti di banca tradizionale sono interessati prevalentemente alla possibilità di utilizzare lo smartphone per eseguire pagamenti (tramite la tecnologia NFC) </a:t>
            </a:r>
          </a:p>
          <a:p>
            <a:pPr marL="228600" indent="-228600">
              <a:buFont typeface="+mj-lt"/>
              <a:buAutoNum type="arabicPeriod"/>
            </a:pPr>
            <a:r>
              <a:rPr lang="it-IT" sz="1200" kern="1200">
                <a:solidFill>
                  <a:schemeClr val="tx1"/>
                </a:solidFill>
                <a:effectLst/>
                <a:latin typeface="+mn-lt"/>
                <a:ea typeface="+mn-ea"/>
                <a:cs typeface="+mn-cs"/>
              </a:rPr>
              <a:t>e per trasferire denaro. </a:t>
            </a:r>
          </a:p>
          <a:p>
            <a:pPr marL="228600" indent="-228600">
              <a:buFont typeface="+mj-lt"/>
              <a:buAutoNum type="arabicPeriod"/>
            </a:pPr>
            <a:r>
              <a:rPr lang="it-IT" sz="1200" kern="1200">
                <a:solidFill>
                  <a:schemeClr val="tx1"/>
                </a:solidFill>
                <a:effectLst/>
                <a:latin typeface="+mn-lt"/>
                <a:ea typeface="+mn-ea"/>
                <a:cs typeface="+mn-cs"/>
              </a:rPr>
              <a:t>Questa preferenza riguarda soprattutto i giovani under 35.</a:t>
            </a:r>
          </a:p>
          <a:p>
            <a:pPr marL="228600" indent="-228600">
              <a:buFont typeface="+mj-lt"/>
              <a:buAutoNum type="arabicPeriod"/>
            </a:pPr>
            <a:r>
              <a:rPr lang="it-IT" sz="1200" kern="1200">
                <a:solidFill>
                  <a:schemeClr val="tx1"/>
                </a:solidFill>
                <a:effectLst/>
                <a:latin typeface="+mn-lt"/>
                <a:ea typeface="+mn-ea"/>
                <a:cs typeface="+mn-cs"/>
              </a:rPr>
              <a:t>A seguire i rispondenti hanno indicato come elementi innovativi di interesse </a:t>
            </a:r>
          </a:p>
          <a:p>
            <a:pPr marL="228600" indent="-228600">
              <a:buFont typeface="+mj-lt"/>
              <a:buAutoNum type="arabicPeriod"/>
            </a:pPr>
            <a:r>
              <a:rPr lang="it-IT" sz="1200" kern="1200">
                <a:solidFill>
                  <a:schemeClr val="tx1"/>
                </a:solidFill>
                <a:effectLst/>
                <a:latin typeface="+mn-lt"/>
                <a:ea typeface="+mn-ea"/>
                <a:cs typeface="+mn-cs"/>
              </a:rPr>
              <a:t>la possibilità di effettuare acquisti online tramite l’app della banca </a:t>
            </a:r>
          </a:p>
          <a:p>
            <a:pPr marL="228600" indent="-228600">
              <a:buFont typeface="+mj-lt"/>
              <a:buAutoNum type="arabicPeriod"/>
            </a:pPr>
            <a:r>
              <a:rPr lang="it-IT" sz="1200" kern="1200">
                <a:solidFill>
                  <a:schemeClr val="tx1"/>
                </a:solidFill>
                <a:effectLst/>
                <a:latin typeface="+mn-lt"/>
                <a:ea typeface="+mn-ea"/>
                <a:cs typeface="+mn-cs"/>
              </a:rPr>
              <a:t>e l’opportunità di avere una visione integrata di tutti i rapporti bancari. </a:t>
            </a:r>
          </a:p>
        </p:txBody>
      </p:sp>
      <p:sp>
        <p:nvSpPr>
          <p:cNvPr id="4" name="Segnaposto numero diapositiva 3"/>
          <p:cNvSpPr>
            <a:spLocks noGrp="1"/>
          </p:cNvSpPr>
          <p:nvPr>
            <p:ph type="sldNum" sz="quarter" idx="10"/>
          </p:nvPr>
        </p:nvSpPr>
        <p:spPr/>
        <p:txBody>
          <a:bodyPr/>
          <a:lstStyle/>
          <a:p>
            <a:fld id="{676BEB06-CD59-4FDF-9C41-A98B09EE3869}" type="slidenum">
              <a:rPr lang="it-IT" smtClean="0"/>
              <a:t>10</a:t>
            </a:fld>
            <a:endParaRPr lang="it-IT"/>
          </a:p>
        </p:txBody>
      </p:sp>
    </p:spTree>
    <p:extLst>
      <p:ext uri="{BB962C8B-B14F-4D97-AF65-F5344CB8AC3E}">
        <p14:creationId xmlns:p14="http://schemas.microsoft.com/office/powerpoint/2010/main" val="244231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indent="-228600">
              <a:buFont typeface="+mj-lt"/>
              <a:buAutoNum type="arabicPeriod"/>
            </a:pPr>
            <a:r>
              <a:rPr lang="it-IT" sz="1200" kern="1200">
                <a:solidFill>
                  <a:schemeClr val="tx1"/>
                </a:solidFill>
                <a:effectLst/>
                <a:latin typeface="+mn-lt"/>
                <a:ea typeface="+mn-ea"/>
                <a:cs typeface="+mn-cs"/>
              </a:rPr>
              <a:t>Una campagna commerciale efficace aumenta la propensione degli utenti a diventare un cliente digital. </a:t>
            </a:r>
          </a:p>
          <a:p>
            <a:pPr marL="228600" indent="-228600">
              <a:buFont typeface="+mj-lt"/>
              <a:buAutoNum type="arabicPeriod"/>
            </a:pPr>
            <a:r>
              <a:rPr lang="it-IT" sz="1200" kern="1200">
                <a:solidFill>
                  <a:schemeClr val="tx1"/>
                </a:solidFill>
                <a:effectLst/>
                <a:latin typeface="+mn-lt"/>
                <a:ea typeface="+mn-ea"/>
                <a:cs typeface="+mn-cs"/>
              </a:rPr>
              <a:t>Il 49% dei rispondenti che hanno aperto un conto online,</a:t>
            </a:r>
          </a:p>
          <a:p>
            <a:pPr marL="228600" indent="-228600">
              <a:buFont typeface="+mj-lt"/>
              <a:buAutoNum type="arabicPeriod"/>
            </a:pPr>
            <a:r>
              <a:rPr lang="it-IT" sz="1200" kern="1200">
                <a:solidFill>
                  <a:schemeClr val="tx1"/>
                </a:solidFill>
                <a:effectLst/>
                <a:latin typeface="+mn-lt"/>
                <a:ea typeface="+mn-ea"/>
                <a:cs typeface="+mn-cs"/>
              </a:rPr>
              <a:t>infatti, dichiara di averlo fatto in occasione di una campagna commerciale o promozionale. </a:t>
            </a:r>
          </a:p>
          <a:p>
            <a:pPr marL="228600" indent="-228600">
              <a:buFont typeface="+mj-lt"/>
              <a:buAutoNum type="arabicPeriod"/>
            </a:pPr>
            <a:r>
              <a:rPr lang="it-IT" sz="1200" kern="1200">
                <a:solidFill>
                  <a:schemeClr val="tx1"/>
                </a:solidFill>
                <a:effectLst/>
                <a:latin typeface="+mn-lt"/>
                <a:ea typeface="+mn-ea"/>
                <a:cs typeface="+mn-cs"/>
              </a:rPr>
              <a:t>Il 38,2% di loro dichiara </a:t>
            </a:r>
          </a:p>
          <a:p>
            <a:pPr marL="228600" indent="-228600">
              <a:buFont typeface="+mj-lt"/>
              <a:buAutoNum type="arabicPeriod"/>
            </a:pPr>
            <a:r>
              <a:rPr lang="it-IT" sz="1200" kern="1200">
                <a:solidFill>
                  <a:schemeClr val="tx1"/>
                </a:solidFill>
                <a:effectLst/>
                <a:latin typeface="+mn-lt"/>
                <a:ea typeface="+mn-ea"/>
                <a:cs typeface="+mn-cs"/>
              </a:rPr>
              <a:t>di essere stato notevolmente influenzato dall’operazione commerciale </a:t>
            </a:r>
          </a:p>
          <a:p>
            <a:pPr marL="228600" indent="-228600">
              <a:buFont typeface="+mj-lt"/>
              <a:buAutoNum type="arabicPeriod"/>
            </a:pPr>
            <a:r>
              <a:rPr lang="it-IT" sz="1200" kern="1200">
                <a:solidFill>
                  <a:schemeClr val="tx1"/>
                </a:solidFill>
                <a:effectLst/>
                <a:latin typeface="+mn-lt"/>
                <a:ea typeface="+mn-ea"/>
                <a:cs typeface="+mn-cs"/>
              </a:rPr>
              <a:t>e il 53,3% sostiene </a:t>
            </a:r>
          </a:p>
          <a:p>
            <a:pPr marL="228600" indent="-228600">
              <a:buFont typeface="+mj-lt"/>
              <a:buAutoNum type="arabicPeriod"/>
            </a:pPr>
            <a:r>
              <a:rPr lang="it-IT" sz="1200" kern="1200">
                <a:solidFill>
                  <a:schemeClr val="tx1"/>
                </a:solidFill>
                <a:effectLst/>
                <a:latin typeface="+mn-lt"/>
                <a:ea typeface="+mn-ea"/>
                <a:cs typeface="+mn-cs"/>
              </a:rPr>
              <a:t>di esserne stato sufficientemente persuaso. </a:t>
            </a:r>
          </a:p>
          <a:p>
            <a:pPr marL="0" indent="0">
              <a:buFont typeface="+mj-lt"/>
              <a:buNone/>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11</a:t>
            </a:fld>
            <a:endParaRPr lang="it-IT"/>
          </a:p>
        </p:txBody>
      </p:sp>
    </p:spTree>
    <p:extLst>
      <p:ext uri="{BB962C8B-B14F-4D97-AF65-F5344CB8AC3E}">
        <p14:creationId xmlns:p14="http://schemas.microsoft.com/office/powerpoint/2010/main" val="3237288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Le campagne promozionali influenzano maggiormente </a:t>
            </a:r>
          </a:p>
          <a:p>
            <a:pPr marL="228600" indent="-228600">
              <a:buFont typeface="+mj-lt"/>
              <a:buAutoNum type="arabicPeriod"/>
            </a:pPr>
            <a:r>
              <a:rPr lang="it-IT" sz="1200" kern="1200">
                <a:solidFill>
                  <a:schemeClr val="tx1"/>
                </a:solidFill>
                <a:effectLst/>
                <a:latin typeface="+mn-lt"/>
                <a:ea typeface="+mn-ea"/>
                <a:cs typeface="+mn-cs"/>
              </a:rPr>
              <a:t>i giovani under 35 </a:t>
            </a:r>
          </a:p>
          <a:p>
            <a:pPr marL="228600" indent="-228600">
              <a:buFont typeface="+mj-lt"/>
              <a:buAutoNum type="arabicPeriod"/>
            </a:pPr>
            <a:r>
              <a:rPr lang="it-IT" sz="1200" kern="1200">
                <a:solidFill>
                  <a:schemeClr val="tx1"/>
                </a:solidFill>
                <a:effectLst/>
                <a:latin typeface="+mn-lt"/>
                <a:ea typeface="+mn-ea"/>
                <a:cs typeface="+mn-cs"/>
              </a:rPr>
              <a:t>e i potenziali clienti con ricchezza finanziaria superiore a 75.000 Euro. </a:t>
            </a:r>
          </a:p>
          <a:p>
            <a:pPr marL="228600" indent="-228600">
              <a:buFont typeface="+mj-lt"/>
              <a:buAutoNum type="arabicPeriod"/>
            </a:pPr>
            <a:r>
              <a:rPr lang="it-IT" sz="1200" kern="1200">
                <a:solidFill>
                  <a:schemeClr val="tx1"/>
                </a:solidFill>
                <a:effectLst/>
                <a:latin typeface="+mn-lt"/>
                <a:ea typeface="+mn-ea"/>
                <a:cs typeface="+mn-cs"/>
              </a:rPr>
              <a:t>Il canale principale per veicolare le campagne commerciali </a:t>
            </a:r>
          </a:p>
          <a:p>
            <a:pPr marL="228600" indent="-228600">
              <a:buFont typeface="+mj-lt"/>
              <a:buAutoNum type="arabicPeriod"/>
            </a:pPr>
            <a:r>
              <a:rPr lang="it-IT" sz="1200" kern="1200">
                <a:solidFill>
                  <a:schemeClr val="tx1"/>
                </a:solidFill>
                <a:effectLst/>
                <a:latin typeface="+mn-lt"/>
                <a:ea typeface="+mn-ea"/>
                <a:cs typeface="+mn-cs"/>
              </a:rPr>
              <a:t>è internet (selezionato dal 53,2% dei rispondenti e in forte incremento rispetto alla rilevazione dello scorso anno), </a:t>
            </a:r>
          </a:p>
          <a:p>
            <a:pPr marL="228600" indent="-228600">
              <a:buFont typeface="+mj-lt"/>
              <a:buAutoNum type="arabicPeriod"/>
            </a:pPr>
            <a:r>
              <a:rPr lang="it-IT" sz="1200" kern="1200">
                <a:solidFill>
                  <a:schemeClr val="tx1"/>
                </a:solidFill>
                <a:effectLst/>
                <a:latin typeface="+mn-lt"/>
                <a:ea typeface="+mn-ea"/>
                <a:cs typeface="+mn-cs"/>
              </a:rPr>
              <a:t>a seguire gli intervistati hanno indicato la TV (con un valore che indica un netto calo), </a:t>
            </a:r>
          </a:p>
          <a:p>
            <a:pPr marL="228600" indent="-228600">
              <a:buFont typeface="+mj-lt"/>
              <a:buAutoNum type="arabicPeriod"/>
            </a:pPr>
            <a:r>
              <a:rPr lang="it-IT" sz="1200" kern="1200">
                <a:solidFill>
                  <a:schemeClr val="tx1"/>
                </a:solidFill>
                <a:effectLst/>
                <a:latin typeface="+mn-lt"/>
                <a:ea typeface="+mn-ea"/>
                <a:cs typeface="+mn-cs"/>
              </a:rPr>
              <a:t>parenti, amici e conoscenti</a:t>
            </a:r>
          </a:p>
          <a:p>
            <a:pPr marL="228600" indent="-228600">
              <a:buFont typeface="+mj-lt"/>
              <a:buAutoNum type="arabicPeriod"/>
            </a:pPr>
            <a:r>
              <a:rPr lang="it-IT" sz="1200" kern="1200">
                <a:solidFill>
                  <a:schemeClr val="tx1"/>
                </a:solidFill>
                <a:effectLst/>
                <a:latin typeface="+mn-lt"/>
                <a:ea typeface="+mn-ea"/>
                <a:cs typeface="+mn-cs"/>
              </a:rPr>
              <a:t>e i social network.</a:t>
            </a:r>
          </a:p>
          <a:p>
            <a:pPr marL="228600" indent="-228600">
              <a:buFont typeface="+mj-lt"/>
              <a:buAutoNum type="arabicPeriod"/>
            </a:pPr>
            <a:r>
              <a:rPr lang="it-IT" sz="1200" kern="1200">
                <a:solidFill>
                  <a:schemeClr val="tx1"/>
                </a:solidFill>
                <a:effectLst/>
                <a:latin typeface="+mn-lt"/>
                <a:ea typeface="+mn-ea"/>
                <a:cs typeface="+mn-cs"/>
              </a:rPr>
              <a:t>I canali digitali rappresentano quindi un importante veicolo di comunicazione tra istituti bancari e potenziali clienti.</a:t>
            </a:r>
          </a:p>
          <a:p>
            <a:pPr algn="just">
              <a:lnSpc>
                <a:spcPct val="120000"/>
              </a:lnSpc>
              <a:defRPr/>
            </a:pPr>
            <a:endParaRPr lang="it-IT" sz="1200" dirty="0">
              <a:cs typeface="Arial" charset="0"/>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30894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Se si analizzano i clienti che hanno almeno una banca online, </a:t>
            </a:r>
          </a:p>
          <a:p>
            <a:pPr marL="228600" indent="-228600">
              <a:buFont typeface="+mj-lt"/>
              <a:buAutoNum type="arabicPeriod"/>
            </a:pPr>
            <a:r>
              <a:rPr lang="it-IT" sz="1200" kern="1200">
                <a:solidFill>
                  <a:schemeClr val="tx1"/>
                </a:solidFill>
                <a:effectLst/>
                <a:latin typeface="+mn-lt"/>
                <a:ea typeface="+mn-ea"/>
                <a:cs typeface="+mn-cs"/>
              </a:rPr>
              <a:t>il web è individuato come il canale preferito per ricevere assistenza.</a:t>
            </a:r>
          </a:p>
          <a:p>
            <a:pPr marL="228600" indent="-228600">
              <a:buFont typeface="+mj-lt"/>
              <a:buAutoNum type="arabicPeriod"/>
            </a:pPr>
            <a:r>
              <a:rPr lang="it-IT" sz="1200" kern="1200">
                <a:solidFill>
                  <a:schemeClr val="tx1"/>
                </a:solidFill>
                <a:effectLst/>
                <a:latin typeface="+mn-lt"/>
                <a:ea typeface="+mn-ea"/>
                <a:cs typeface="+mn-cs"/>
              </a:rPr>
              <a:t>A seguire, ma a notevole distanza, i rispondenti hanno indicato la filiale,</a:t>
            </a:r>
          </a:p>
          <a:p>
            <a:pPr marL="228600" indent="-228600">
              <a:buFont typeface="+mj-lt"/>
              <a:buAutoNum type="arabicPeriod"/>
            </a:pPr>
            <a:r>
              <a:rPr lang="it-IT" sz="1200" kern="1200">
                <a:solidFill>
                  <a:schemeClr val="tx1"/>
                </a:solidFill>
                <a:effectLst/>
                <a:latin typeface="+mn-lt"/>
                <a:ea typeface="+mn-ea"/>
                <a:cs typeface="+mn-cs"/>
              </a:rPr>
              <a:t>l’app </a:t>
            </a:r>
          </a:p>
          <a:p>
            <a:pPr marL="228600" indent="-228600">
              <a:buFont typeface="+mj-lt"/>
              <a:buAutoNum type="arabicPeriod"/>
            </a:pPr>
            <a:r>
              <a:rPr lang="it-IT" sz="1200" kern="1200">
                <a:solidFill>
                  <a:schemeClr val="tx1"/>
                </a:solidFill>
                <a:effectLst/>
                <a:latin typeface="+mn-lt"/>
                <a:ea typeface="+mn-ea"/>
                <a:cs typeface="+mn-cs"/>
              </a:rPr>
              <a:t>e il contact center.</a:t>
            </a:r>
          </a:p>
          <a:p>
            <a:pPr marL="228600" indent="-228600">
              <a:buFont typeface="+mj-lt"/>
              <a:buAutoNum type="arabicPeriod"/>
            </a:pPr>
            <a:r>
              <a:rPr lang="it-IT" sz="1200" kern="1200">
                <a:solidFill>
                  <a:schemeClr val="tx1"/>
                </a:solidFill>
                <a:effectLst/>
                <a:latin typeface="+mn-lt"/>
                <a:ea typeface="+mn-ea"/>
                <a:cs typeface="+mn-cs"/>
              </a:rPr>
              <a:t>L’app della banca continua a guadagnare quote, </a:t>
            </a:r>
          </a:p>
          <a:p>
            <a:pPr marL="228600" indent="-228600">
              <a:buFont typeface="+mj-lt"/>
              <a:buAutoNum type="arabicPeriod"/>
            </a:pPr>
            <a:r>
              <a:rPr lang="it-IT" sz="1200" kern="1200">
                <a:solidFill>
                  <a:schemeClr val="tx1"/>
                </a:solidFill>
                <a:effectLst/>
                <a:latin typeface="+mn-lt"/>
                <a:ea typeface="+mn-ea"/>
                <a:cs typeface="+mn-cs"/>
              </a:rPr>
              <a:t>principalmente a discapito del web </a:t>
            </a:r>
          </a:p>
          <a:p>
            <a:pPr marL="228600" indent="-228600">
              <a:buFont typeface="+mj-lt"/>
              <a:buAutoNum type="arabicPeriod"/>
            </a:pPr>
            <a:r>
              <a:rPr lang="it-IT" sz="1200" kern="1200">
                <a:solidFill>
                  <a:schemeClr val="tx1"/>
                </a:solidFill>
                <a:effectLst/>
                <a:latin typeface="+mn-lt"/>
                <a:ea typeface="+mn-ea"/>
                <a:cs typeface="+mn-cs"/>
              </a:rPr>
              <a:t>e dei contact center. </a:t>
            </a:r>
          </a:p>
          <a:p>
            <a:pPr marL="228600" indent="-228600">
              <a:buFont typeface="+mj-lt"/>
              <a:buAutoNum type="arabicPeriod"/>
            </a:pPr>
            <a:r>
              <a:rPr lang="it-IT" sz="1200" kern="1200">
                <a:solidFill>
                  <a:schemeClr val="tx1"/>
                </a:solidFill>
                <a:effectLst/>
                <a:latin typeface="+mn-lt"/>
                <a:ea typeface="+mn-ea"/>
                <a:cs typeface="+mn-cs"/>
              </a:rPr>
              <a:t>La filiale mantiene il suo ruolo per i clienti che </a:t>
            </a:r>
          </a:p>
          <a:p>
            <a:pPr marL="228600" indent="-228600">
              <a:buFont typeface="+mj-lt"/>
              <a:buAutoNum type="arabicPeriod"/>
            </a:pPr>
            <a:r>
              <a:rPr lang="it-IT" sz="1200" kern="1200">
                <a:solidFill>
                  <a:schemeClr val="tx1"/>
                </a:solidFill>
                <a:effectLst/>
                <a:latin typeface="+mn-lt"/>
                <a:ea typeface="+mn-ea"/>
                <a:cs typeface="+mn-cs"/>
              </a:rPr>
              <a:t>preferiscono ottenere un’assistenza face-to-face, </a:t>
            </a:r>
          </a:p>
          <a:p>
            <a:pPr marL="228600" indent="-228600">
              <a:buFont typeface="+mj-lt"/>
              <a:buAutoNum type="arabicPeriod"/>
            </a:pPr>
            <a:r>
              <a:rPr lang="it-IT" sz="1200" kern="1200">
                <a:solidFill>
                  <a:schemeClr val="tx1"/>
                </a:solidFill>
                <a:effectLst/>
                <a:latin typeface="+mn-lt"/>
                <a:ea typeface="+mn-ea"/>
                <a:cs typeface="+mn-cs"/>
              </a:rPr>
              <a:t>mentre i social network sono ancora scarsamente utilizzati per ricevere assistenza</a:t>
            </a: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342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Il web ottiene una preferenza maggiore da parte della clientela monobancarizzata,</a:t>
            </a:r>
          </a:p>
          <a:p>
            <a:pPr marL="228600" indent="-228600">
              <a:buFont typeface="+mj-lt"/>
              <a:buAutoNum type="arabicPeriod"/>
            </a:pPr>
            <a:r>
              <a:rPr lang="it-IT" sz="1200" kern="1200">
                <a:solidFill>
                  <a:schemeClr val="tx1"/>
                </a:solidFill>
                <a:effectLst/>
                <a:latin typeface="+mn-lt"/>
                <a:ea typeface="+mn-ea"/>
                <a:cs typeface="+mn-cs"/>
              </a:rPr>
              <a:t>mentre la filiale è utilizzata maggiormente per ricevere assistenza dai clienti di più banche.</a:t>
            </a:r>
          </a:p>
          <a:p>
            <a:pPr marL="228600" indent="-228600">
              <a:buFont typeface="+mj-lt"/>
              <a:buAutoNum type="arabicPeriod"/>
            </a:pPr>
            <a:r>
              <a:rPr lang="it-IT" sz="1200" kern="1200">
                <a:solidFill>
                  <a:schemeClr val="tx1"/>
                </a:solidFill>
                <a:effectLst/>
                <a:latin typeface="+mn-lt"/>
                <a:ea typeface="+mn-ea"/>
                <a:cs typeface="+mn-cs"/>
              </a:rPr>
              <a:t>Aumenta la preferenza verso l’app della banca per tutti i clienti, ma soprattutto per i rispondenti multibancarizzati.</a:t>
            </a:r>
          </a:p>
          <a:p>
            <a:pPr marL="228600" indent="-228600">
              <a:buFont typeface="+mj-lt"/>
              <a:buAutoNum type="arabicPeriod"/>
            </a:pPr>
            <a:r>
              <a:rPr lang="it-IT" sz="1200" kern="1200">
                <a:solidFill>
                  <a:schemeClr val="tx1"/>
                </a:solidFill>
                <a:effectLst/>
                <a:latin typeface="+mn-lt"/>
                <a:ea typeface="+mn-ea"/>
                <a:cs typeface="+mn-cs"/>
              </a:rPr>
              <a:t>L’analisi delle preferenze relative al canale di assistenza per fascia di ricchezza finanziaria evidenzia alcune differenze tra i diversi cluster: </a:t>
            </a:r>
          </a:p>
          <a:p>
            <a:pPr marL="228600" indent="-228600">
              <a:buFont typeface="+mj-lt"/>
              <a:buAutoNum type="arabicPeriod"/>
            </a:pPr>
            <a:r>
              <a:rPr lang="it-IT" sz="1200" kern="1200">
                <a:solidFill>
                  <a:schemeClr val="tx1"/>
                </a:solidFill>
                <a:effectLst/>
                <a:latin typeface="+mn-lt"/>
                <a:ea typeface="+mn-ea"/>
                <a:cs typeface="+mn-cs"/>
              </a:rPr>
              <a:t>il sito web e la filiale </a:t>
            </a:r>
          </a:p>
          <a:p>
            <a:pPr marL="228600" indent="-228600">
              <a:buFont typeface="+mj-lt"/>
              <a:buAutoNum type="arabicPeriod"/>
            </a:pPr>
            <a:r>
              <a:rPr lang="it-IT" sz="1200" kern="1200">
                <a:solidFill>
                  <a:schemeClr val="tx1"/>
                </a:solidFill>
                <a:effectLst/>
                <a:latin typeface="+mn-lt"/>
                <a:ea typeface="+mn-ea"/>
                <a:cs typeface="+mn-cs"/>
              </a:rPr>
              <a:t>sono preferiti soprattutto dai clienti di fascia alta, </a:t>
            </a:r>
          </a:p>
          <a:p>
            <a:pPr marL="228600" indent="-228600">
              <a:buFont typeface="+mj-lt"/>
              <a:buAutoNum type="arabicPeriod"/>
            </a:pPr>
            <a:r>
              <a:rPr lang="it-IT" sz="1200" kern="1200">
                <a:solidFill>
                  <a:schemeClr val="tx1"/>
                </a:solidFill>
                <a:effectLst/>
                <a:latin typeface="+mn-lt"/>
                <a:ea typeface="+mn-ea"/>
                <a:cs typeface="+mn-cs"/>
              </a:rPr>
              <a:t>mentre la clientela meno abbiente, nella maggior parte dei casi appartenente ad una fascia di età più giovane, </a:t>
            </a:r>
          </a:p>
          <a:p>
            <a:pPr marL="228600" indent="-228600">
              <a:buFont typeface="+mj-lt"/>
              <a:buAutoNum type="arabicPeriod"/>
            </a:pPr>
            <a:r>
              <a:rPr lang="it-IT" sz="1200" kern="1200">
                <a:solidFill>
                  <a:schemeClr val="tx1"/>
                </a:solidFill>
                <a:effectLst/>
                <a:latin typeface="+mn-lt"/>
                <a:ea typeface="+mn-ea"/>
                <a:cs typeface="+mn-cs"/>
              </a:rPr>
              <a:t>manifesta una preferenza maggiore per app, contact center e social network.</a:t>
            </a:r>
          </a:p>
          <a:p>
            <a:pPr marL="228600" indent="-228600">
              <a:buFont typeface="+mj-lt"/>
              <a:buAutoNum type="arabicPeriod"/>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34127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sz="1200" kern="1200">
                <a:solidFill>
                  <a:schemeClr val="tx1"/>
                </a:solidFill>
                <a:effectLst/>
                <a:latin typeface="+mn-lt"/>
                <a:ea typeface="+mn-ea"/>
                <a:cs typeface="+mn-cs"/>
              </a:rPr>
              <a:t>Il campione dei clienti di almeno una banca online si ritiene soddisfatto del servizio di assistenza ricevuto fino ad oggi: </a:t>
            </a:r>
          </a:p>
          <a:p>
            <a:pPr marL="228600" indent="-228600">
              <a:buFont typeface="+mj-lt"/>
              <a:buAutoNum type="arabicPeriod"/>
            </a:pPr>
            <a:r>
              <a:rPr lang="it-IT" sz="1200" kern="1200">
                <a:solidFill>
                  <a:schemeClr val="tx1"/>
                </a:solidFill>
                <a:effectLst/>
                <a:latin typeface="+mn-lt"/>
                <a:ea typeface="+mn-ea"/>
                <a:cs typeface="+mn-cs"/>
              </a:rPr>
              <a:t>il 40,1% si dichiara molto soddisfatto </a:t>
            </a:r>
          </a:p>
          <a:p>
            <a:pPr marL="228600" indent="-228600">
              <a:buFont typeface="+mj-lt"/>
              <a:buAutoNum type="arabicPeriod"/>
            </a:pPr>
            <a:r>
              <a:rPr lang="it-IT" sz="1200" kern="1200">
                <a:solidFill>
                  <a:schemeClr val="tx1"/>
                </a:solidFill>
                <a:effectLst/>
                <a:latin typeface="+mn-lt"/>
                <a:ea typeface="+mn-ea"/>
                <a:cs typeface="+mn-cs"/>
              </a:rPr>
              <a:t>e il 52,5% sostiene di essere abbastanza soddisfatto. </a:t>
            </a:r>
          </a:p>
          <a:p>
            <a:pPr marL="228600" indent="-228600">
              <a:buFont typeface="+mj-lt"/>
              <a:buAutoNum type="arabicPeriod"/>
            </a:pPr>
            <a:r>
              <a:rPr lang="it-IT" sz="1200" kern="1200">
                <a:solidFill>
                  <a:schemeClr val="tx1"/>
                </a:solidFill>
                <a:effectLst/>
                <a:latin typeface="+mn-lt"/>
                <a:ea typeface="+mn-ea"/>
                <a:cs typeface="+mn-cs"/>
              </a:rPr>
              <a:t>Cresce la percentuale di coloro che sono molto soddisfatti dell’assistenza ricevuta dalla banca,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e la quasi totalità dei clienti di una banca online si dice disposta a rilasciare una valutazione ‘in tempo reale’ circa l’assistenza ricevuta.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Il campione intervistato dichiara che in futuro vorrebbe fornire feedback sul servizio di assistenza ricevuto prevalentemente attraverso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email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e telefono,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indicati rispettivamente dal 44,6%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e dal 43,9% dei rispondenti.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A seguire gli intervistati hanno selezionato chat box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e instant messaging,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in prevalenza giovani under 35.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Mentre un over 54 su due vorrebbe ricevere assistenza dalla propria banca attraverso le email.</a:t>
            </a:r>
          </a:p>
          <a:p>
            <a:endParaRPr lang="it-IT" sz="1200" b="0" i="0" u="none" strike="noStrike" kern="1200" baseline="0" dirty="0">
              <a:solidFill>
                <a:schemeClr val="tx1"/>
              </a:solidFill>
              <a:latin typeface="+mn-lt"/>
              <a:ea typeface="+mn-ea"/>
              <a:cs typeface="+mn-cs"/>
            </a:endParaRPr>
          </a:p>
          <a:p>
            <a:pPr algn="just"/>
            <a:endParaRPr lang="it-IT" sz="1200" dirty="0"/>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3387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just">
              <a:lnSpc>
                <a:spcPct val="120000"/>
              </a:lnSpc>
              <a:buFont typeface="+mj-lt"/>
              <a:buNone/>
              <a:defRPr/>
            </a:pPr>
            <a:r>
              <a:rPr lang="it-IT" sz="1200">
                <a:cs typeface="Arial" charset="0"/>
              </a:rPr>
              <a:t>AUDIO</a:t>
            </a:r>
          </a:p>
          <a:p>
            <a:pPr marL="228600" indent="-228600">
              <a:buFont typeface="+mj-lt"/>
              <a:buAutoNum type="arabicPeriod"/>
            </a:pPr>
            <a:r>
              <a:rPr lang="it-IT" sz="1200" kern="1200">
                <a:solidFill>
                  <a:schemeClr val="tx1"/>
                </a:solidFill>
                <a:effectLst/>
                <a:latin typeface="+mn-lt"/>
                <a:ea typeface="+mn-ea"/>
                <a:cs typeface="+mn-cs"/>
              </a:rPr>
              <a:t>La direttiva europea del 2015 sui servizi di pagamento (la cosiddetta PSD2)</a:t>
            </a:r>
          </a:p>
          <a:p>
            <a:pPr marL="228600" indent="-228600">
              <a:buFont typeface="+mj-lt"/>
              <a:buAutoNum type="arabicPeriod"/>
            </a:pPr>
            <a:r>
              <a:rPr lang="it-IT" sz="1200" kern="1200">
                <a:solidFill>
                  <a:schemeClr val="tx1"/>
                </a:solidFill>
                <a:effectLst/>
                <a:latin typeface="+mn-lt"/>
                <a:ea typeface="+mn-ea"/>
                <a:cs typeface="+mn-cs"/>
              </a:rPr>
              <a:t>è entrata in vigore</a:t>
            </a:r>
          </a:p>
          <a:p>
            <a:pPr marL="228600" indent="-228600">
              <a:buFont typeface="+mj-lt"/>
              <a:buAutoNum type="arabicPeriod"/>
            </a:pPr>
            <a:r>
              <a:rPr lang="it-IT" sz="1200" kern="1200">
                <a:solidFill>
                  <a:schemeClr val="tx1"/>
                </a:solidFill>
                <a:effectLst/>
                <a:latin typeface="+mn-lt"/>
                <a:ea typeface="+mn-ea"/>
                <a:cs typeface="+mn-cs"/>
              </a:rPr>
              <a:t>il 13 gennaio 2016,</a:t>
            </a:r>
          </a:p>
          <a:p>
            <a:pPr marL="228600" indent="-228600">
              <a:buFont typeface="+mj-lt"/>
              <a:buAutoNum type="arabicPeriod"/>
            </a:pPr>
            <a:r>
              <a:rPr lang="it-IT" sz="1200" kern="1200">
                <a:solidFill>
                  <a:schemeClr val="tx1"/>
                </a:solidFill>
                <a:effectLst/>
                <a:latin typeface="+mn-lt"/>
                <a:ea typeface="+mn-ea"/>
                <a:cs typeface="+mn-cs"/>
              </a:rPr>
              <a:t>con l’obiettivo </a:t>
            </a:r>
          </a:p>
          <a:p>
            <a:pPr marL="228600" indent="-228600">
              <a:buFont typeface="+mj-lt"/>
              <a:buAutoNum type="arabicPeriod"/>
            </a:pPr>
            <a:r>
              <a:rPr lang="it-IT" sz="1200" kern="1200">
                <a:solidFill>
                  <a:schemeClr val="tx1"/>
                </a:solidFill>
                <a:effectLst/>
                <a:latin typeface="+mn-lt"/>
                <a:ea typeface="+mn-ea"/>
                <a:cs typeface="+mn-cs"/>
              </a:rPr>
              <a:t>di promuovere lo sviluppo di un mercato dei servizi di pagamento al dettaglio efficiente, sicuro e competitivo, </a:t>
            </a:r>
          </a:p>
          <a:p>
            <a:pPr marL="228600" indent="-228600">
              <a:buFont typeface="+mj-lt"/>
              <a:buAutoNum type="arabicPeriod"/>
            </a:pPr>
            <a:r>
              <a:rPr lang="it-IT" sz="1200" kern="1200">
                <a:solidFill>
                  <a:schemeClr val="tx1"/>
                </a:solidFill>
                <a:effectLst/>
                <a:latin typeface="+mn-lt"/>
                <a:ea typeface="+mn-ea"/>
                <a:cs typeface="+mn-cs"/>
              </a:rPr>
              <a:t>basato su tre elementi fondamentali: la tutela degli utenti, </a:t>
            </a:r>
          </a:p>
          <a:p>
            <a:pPr marL="228600" indent="-228600">
              <a:buFont typeface="+mj-lt"/>
              <a:buAutoNum type="arabicPeriod"/>
            </a:pPr>
            <a:r>
              <a:rPr lang="it-IT" sz="1200" kern="1200">
                <a:solidFill>
                  <a:schemeClr val="tx1"/>
                </a:solidFill>
                <a:effectLst/>
                <a:latin typeface="+mn-lt"/>
                <a:ea typeface="+mn-ea"/>
                <a:cs typeface="+mn-cs"/>
              </a:rPr>
              <a:t>l’innovazione </a:t>
            </a:r>
          </a:p>
          <a:p>
            <a:pPr marL="228600" indent="-228600">
              <a:buFont typeface="+mj-lt"/>
              <a:buAutoNum type="arabicPeriod"/>
            </a:pPr>
            <a:r>
              <a:rPr lang="it-IT" sz="1200" kern="1200">
                <a:solidFill>
                  <a:schemeClr val="tx1"/>
                </a:solidFill>
                <a:effectLst/>
                <a:latin typeface="+mn-lt"/>
                <a:ea typeface="+mn-ea"/>
                <a:cs typeface="+mn-cs"/>
              </a:rPr>
              <a:t>e la sicurezza.</a:t>
            </a:r>
          </a:p>
          <a:p>
            <a:pPr marL="228600" indent="-228600">
              <a:buFont typeface="+mj-lt"/>
              <a:buAutoNum type="arabicPeriod"/>
            </a:pPr>
            <a:r>
              <a:rPr lang="it-IT" sz="1200" kern="1200">
                <a:solidFill>
                  <a:schemeClr val="tx1"/>
                </a:solidFill>
                <a:effectLst/>
                <a:latin typeface="+mn-lt"/>
                <a:ea typeface="+mn-ea"/>
                <a:cs typeface="+mn-cs"/>
              </a:rPr>
              <a:t>Gli Stati Membri avevano due anni di tempo per recepire la direttiva europea all’interno della legislazione nazionale </a:t>
            </a:r>
          </a:p>
          <a:p>
            <a:pPr marL="228600" indent="-228600">
              <a:buFont typeface="+mj-lt"/>
              <a:buAutoNum type="arabicPeriod"/>
            </a:pPr>
            <a:r>
              <a:rPr lang="it-IT" sz="1200" kern="1200">
                <a:solidFill>
                  <a:schemeClr val="tx1"/>
                </a:solidFill>
                <a:effectLst/>
                <a:latin typeface="+mn-lt"/>
                <a:ea typeface="+mn-ea"/>
                <a:cs typeface="+mn-cs"/>
              </a:rPr>
              <a:t>e l’Italia lo ha fatto </a:t>
            </a:r>
          </a:p>
          <a:p>
            <a:pPr marL="228600" indent="-228600">
              <a:buFont typeface="+mj-lt"/>
              <a:buAutoNum type="arabicPeriod"/>
            </a:pPr>
            <a:r>
              <a:rPr lang="it-IT" sz="1200" kern="1200">
                <a:solidFill>
                  <a:schemeClr val="tx1"/>
                </a:solidFill>
                <a:effectLst/>
                <a:latin typeface="+mn-lt"/>
                <a:ea typeface="+mn-ea"/>
                <a:cs typeface="+mn-cs"/>
              </a:rPr>
              <a:t>il 13 gennaio 2018. </a:t>
            </a:r>
          </a:p>
          <a:p>
            <a:pPr marL="228600" indent="-228600">
              <a:buFont typeface="+mj-lt"/>
              <a:buAutoNum type="arabicPeriod"/>
            </a:pPr>
            <a:r>
              <a:rPr lang="it-IT" sz="1200" kern="1200">
                <a:solidFill>
                  <a:schemeClr val="tx1"/>
                </a:solidFill>
                <a:effectLst/>
                <a:latin typeface="+mn-lt"/>
                <a:ea typeface="+mn-ea"/>
                <a:cs typeface="+mn-cs"/>
              </a:rPr>
              <a:t>La PSD2 si articola in un corpus normativo prodotto</a:t>
            </a:r>
          </a:p>
          <a:p>
            <a:pPr marL="228600" indent="-228600">
              <a:buFont typeface="+mj-lt"/>
              <a:buAutoNum type="arabicPeriod"/>
            </a:pPr>
            <a:r>
              <a:rPr lang="it-IT" sz="1200" kern="1200">
                <a:solidFill>
                  <a:schemeClr val="tx1"/>
                </a:solidFill>
                <a:effectLst/>
                <a:latin typeface="+mn-lt"/>
                <a:ea typeface="+mn-ea"/>
                <a:cs typeface="+mn-cs"/>
              </a:rPr>
              <a:t> dal Parlamento Europeo,</a:t>
            </a:r>
          </a:p>
          <a:p>
            <a:pPr marL="228600" indent="-228600">
              <a:buFont typeface="+mj-lt"/>
              <a:buAutoNum type="arabicPeriod"/>
            </a:pPr>
            <a:r>
              <a:rPr lang="it-IT" sz="1200" kern="1200">
                <a:solidFill>
                  <a:schemeClr val="tx1"/>
                </a:solidFill>
                <a:effectLst/>
                <a:latin typeface="+mn-lt"/>
                <a:ea typeface="+mn-ea"/>
                <a:cs typeface="+mn-cs"/>
              </a:rPr>
              <a:t>dalla Commissione Europea </a:t>
            </a:r>
          </a:p>
          <a:p>
            <a:pPr marL="228600" indent="-228600">
              <a:buFont typeface="+mj-lt"/>
              <a:buAutoNum type="arabicPeriod"/>
            </a:pPr>
            <a:r>
              <a:rPr lang="it-IT" sz="1200" kern="1200">
                <a:solidFill>
                  <a:schemeClr val="tx1"/>
                </a:solidFill>
                <a:effectLst/>
                <a:latin typeface="+mn-lt"/>
                <a:ea typeface="+mn-ea"/>
                <a:cs typeface="+mn-cs"/>
              </a:rPr>
              <a:t>e dalla European Banking Authority, composto da documenti di natura diversa e con valore legale differente.</a:t>
            </a:r>
          </a:p>
          <a:p>
            <a:pPr marL="228600" indent="-228600">
              <a:buFont typeface="+mj-lt"/>
              <a:buAutoNum type="arabicPeriod"/>
            </a:pPr>
            <a:endParaRPr lang="it-IT" sz="1200" kern="1200">
              <a:solidFill>
                <a:schemeClr val="tx1"/>
              </a:solidFill>
              <a:effectLst/>
              <a:latin typeface="+mn-lt"/>
              <a:ea typeface="+mn-ea"/>
              <a:cs typeface="+mn-cs"/>
            </a:endParaRPr>
          </a:p>
          <a:p>
            <a:pPr marL="0" indent="0">
              <a:buFont typeface="+mj-lt"/>
              <a:buNone/>
            </a:pPr>
            <a:r>
              <a:rPr lang="it-IT" sz="1200" kern="1200">
                <a:solidFill>
                  <a:schemeClr val="tx1"/>
                </a:solidFill>
                <a:effectLst/>
                <a:latin typeface="+mn-lt"/>
                <a:ea typeface="+mn-ea"/>
                <a:cs typeface="+mn-cs"/>
              </a:rPr>
              <a:t>POPUP</a:t>
            </a:r>
          </a:p>
          <a:p>
            <a:r>
              <a:rPr lang="it-IT" sz="1200" b="1" kern="1200">
                <a:solidFill>
                  <a:schemeClr val="tx1"/>
                </a:solidFill>
                <a:effectLst/>
                <a:latin typeface="+mn-lt"/>
                <a:ea typeface="+mn-ea"/>
                <a:cs typeface="+mn-cs"/>
              </a:rPr>
              <a:t>Le banche italiane verso la PSD2</a:t>
            </a:r>
            <a:endParaRPr lang="it-IT" sz="1200" kern="1200">
              <a:solidFill>
                <a:schemeClr val="tx1"/>
              </a:solidFill>
              <a:effectLst/>
              <a:latin typeface="+mn-lt"/>
              <a:ea typeface="+mn-ea"/>
              <a:cs typeface="+mn-cs"/>
            </a:endParaRPr>
          </a:p>
          <a:p>
            <a:r>
              <a:rPr lang="it-IT" sz="1200" kern="1200">
                <a:solidFill>
                  <a:schemeClr val="tx1"/>
                </a:solidFill>
                <a:effectLst/>
                <a:latin typeface="+mn-lt"/>
                <a:ea typeface="+mn-ea"/>
                <a:cs typeface="+mn-cs"/>
              </a:rPr>
              <a:t>Secondo una ricerca di CA Technologies, solo la metà delle banche italiane è pronta ad affrontare le novità derivanti dalla PSD2, ma circa due istituti su tre ritengono che questa normativa sia strategica per lo sviluppo del business. Nella quasi totalità dei casi le banche hanno già avviato percorsi verso la digital transformation e la nuova normativa è considerata un’opportunità per dare nuovo slancio all’innovazione. Tecnologia, open banking, fintech e Application Programming Interface (API) sono alcuni degli elementi chiave che guideranno l’innovazione nel settore bancario nel prossimo futuro.</a:t>
            </a:r>
          </a:p>
          <a:p>
            <a:pPr marL="0" indent="0">
              <a:buFont typeface="+mj-lt"/>
              <a:buNone/>
            </a:pPr>
            <a:endParaRPr lang="it-IT" sz="1200" kern="1200">
              <a:solidFill>
                <a:schemeClr val="tx1"/>
              </a:solidFill>
              <a:effectLst/>
              <a:latin typeface="+mn-lt"/>
              <a:ea typeface="+mn-ea"/>
              <a:cs typeface="+mn-cs"/>
            </a:endParaRPr>
          </a:p>
          <a:p>
            <a:pPr marL="0" indent="0" algn="just">
              <a:lnSpc>
                <a:spcPct val="120000"/>
              </a:lnSpc>
              <a:buFont typeface="+mj-lt"/>
              <a:buNone/>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342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sz="1200" kern="1200">
                <a:solidFill>
                  <a:schemeClr val="tx1"/>
                </a:solidFill>
                <a:effectLst/>
                <a:latin typeface="+mn-lt"/>
                <a:ea typeface="+mn-ea"/>
                <a:cs typeface="+mn-cs"/>
              </a:rPr>
              <a:t>La direttiva apre formalmente il mercato dei servizi di pagamento anche a quegli operatori di derivazione non prettamente bancaria, </a:t>
            </a:r>
          </a:p>
          <a:p>
            <a:pPr marL="228600" indent="-228600">
              <a:buFont typeface="+mj-lt"/>
              <a:buAutoNum type="arabicPeriod"/>
            </a:pPr>
            <a:r>
              <a:rPr lang="it-IT" sz="1200" kern="1200">
                <a:solidFill>
                  <a:schemeClr val="tx1"/>
                </a:solidFill>
                <a:effectLst/>
                <a:latin typeface="+mn-lt"/>
                <a:ea typeface="+mn-ea"/>
                <a:cs typeface="+mn-cs"/>
              </a:rPr>
              <a:t>che richiedono e ottengono una particolare autorizzazione da parte della European Banking Authority. </a:t>
            </a:r>
          </a:p>
          <a:p>
            <a:pPr marL="228600" indent="-228600">
              <a:buFont typeface="+mj-lt"/>
              <a:buAutoNum type="arabicPeriod"/>
            </a:pPr>
            <a:r>
              <a:rPr lang="it-IT" sz="1200" kern="1200">
                <a:solidFill>
                  <a:schemeClr val="tx1"/>
                </a:solidFill>
                <a:effectLst/>
                <a:latin typeface="+mn-lt"/>
                <a:ea typeface="+mn-ea"/>
                <a:cs typeface="+mn-cs"/>
              </a:rPr>
              <a:t>Questi operatori non sono pertanto sottoposti alle medesime regole di vigilanza previste per gli operatori finanziari o per gli istituti di pagamento.</a:t>
            </a:r>
          </a:p>
          <a:p>
            <a:pPr marL="228600" indent="-228600">
              <a:buFont typeface="+mj-lt"/>
              <a:buAutoNum type="arabicPeriod"/>
            </a:pPr>
            <a:r>
              <a:rPr lang="it-IT" sz="1200" kern="1200">
                <a:solidFill>
                  <a:schemeClr val="tx1"/>
                </a:solidFill>
                <a:effectLst/>
                <a:latin typeface="+mn-lt"/>
                <a:ea typeface="+mn-ea"/>
                <a:cs typeface="+mn-cs"/>
              </a:rPr>
              <a:t>La normativa introduce la figura dei Third Party Provider,</a:t>
            </a:r>
          </a:p>
          <a:p>
            <a:pPr marL="228600" indent="-228600">
              <a:buFont typeface="+mj-lt"/>
              <a:buAutoNum type="arabicPeriod"/>
            </a:pPr>
            <a:r>
              <a:rPr lang="it-IT" sz="1200" kern="1200">
                <a:solidFill>
                  <a:schemeClr val="tx1"/>
                </a:solidFill>
                <a:effectLst/>
                <a:latin typeface="+mn-lt"/>
                <a:ea typeface="+mn-ea"/>
                <a:cs typeface="+mn-cs"/>
              </a:rPr>
              <a:t>soggetti vigilati che possono operare, previa autorizzazione, in qualità di fornitori di servizi di pagamento. </a:t>
            </a:r>
          </a:p>
          <a:p>
            <a:pPr marL="228600" indent="-228600">
              <a:buFont typeface="+mj-lt"/>
              <a:buAutoNum type="arabicPeriod"/>
            </a:pPr>
            <a:r>
              <a:rPr lang="it-IT" sz="1200" kern="1200">
                <a:solidFill>
                  <a:schemeClr val="tx1"/>
                </a:solidFill>
                <a:effectLst/>
                <a:latin typeface="+mn-lt"/>
                <a:ea typeface="+mn-ea"/>
                <a:cs typeface="+mn-cs"/>
              </a:rPr>
              <a:t>Le nuove opportunità di business abilitate dalla PSD2 sono tre:</a:t>
            </a:r>
          </a:p>
          <a:p>
            <a:pPr marL="228600" indent="-228600">
              <a:buFont typeface="+mj-lt"/>
              <a:buAutoNum type="arabicPeriod"/>
            </a:pPr>
            <a:r>
              <a:rPr lang="it-IT" sz="1200" kern="1200">
                <a:solidFill>
                  <a:schemeClr val="tx1"/>
                </a:solidFill>
                <a:effectLst/>
                <a:latin typeface="+mn-lt"/>
                <a:ea typeface="+mn-ea"/>
                <a:cs typeface="+mn-cs"/>
              </a:rPr>
              <a:t>I Payment Initiation Service Provider, </a:t>
            </a:r>
          </a:p>
          <a:p>
            <a:pPr marL="228600" indent="-228600">
              <a:buFont typeface="+mj-lt"/>
              <a:buAutoNum type="arabicPeriod"/>
            </a:pPr>
            <a:r>
              <a:rPr lang="it-IT" sz="1200" kern="1200">
                <a:solidFill>
                  <a:schemeClr val="tx1"/>
                </a:solidFill>
                <a:effectLst/>
                <a:latin typeface="+mn-lt"/>
                <a:ea typeface="+mn-ea"/>
                <a:cs typeface="+mn-cs"/>
              </a:rPr>
              <a:t>hanno la possibilità, su richiesta del pagatore, di attivare un pagamento dalla sua banca a quella del beneficiario bypassando i circuiti tradizionali.</a:t>
            </a:r>
          </a:p>
          <a:p>
            <a:pPr marL="228600" indent="-228600">
              <a:buFont typeface="+mj-lt"/>
              <a:buAutoNum type="arabicPeriod"/>
            </a:pPr>
            <a:r>
              <a:rPr lang="it-IT" sz="1200" kern="1200">
                <a:solidFill>
                  <a:schemeClr val="tx1"/>
                </a:solidFill>
                <a:effectLst/>
                <a:latin typeface="+mn-lt"/>
                <a:ea typeface="+mn-ea"/>
                <a:cs typeface="+mn-cs"/>
              </a:rPr>
              <a:t>Gli Account Information Service Provider, </a:t>
            </a:r>
          </a:p>
          <a:p>
            <a:pPr marL="228600" indent="-228600">
              <a:buFont typeface="+mj-lt"/>
              <a:buAutoNum type="arabicPeriod"/>
            </a:pPr>
            <a:r>
              <a:rPr lang="it-IT" sz="1200" kern="1200">
                <a:solidFill>
                  <a:schemeClr val="tx1"/>
                </a:solidFill>
                <a:effectLst/>
                <a:latin typeface="+mn-lt"/>
                <a:ea typeface="+mn-ea"/>
                <a:cs typeface="+mn-cs"/>
              </a:rPr>
              <a:t>possono accedere ai diversi conti di pagamento del cliente per aggregare attraverso un’unica vista le informazioni relative a saldo e transazioni di pagamento.</a:t>
            </a:r>
          </a:p>
          <a:p>
            <a:pPr marL="228600" indent="-228600">
              <a:buFont typeface="+mj-lt"/>
              <a:buAutoNum type="arabicPeriod"/>
            </a:pPr>
            <a:r>
              <a:rPr lang="it-IT" sz="1200" kern="1200">
                <a:solidFill>
                  <a:schemeClr val="tx1"/>
                </a:solidFill>
                <a:effectLst/>
                <a:latin typeface="+mn-lt"/>
                <a:ea typeface="+mn-ea"/>
                <a:cs typeface="+mn-cs"/>
              </a:rPr>
              <a:t>Mentre i Card Issuer Service Provider, </a:t>
            </a:r>
          </a:p>
          <a:p>
            <a:pPr marL="228600" indent="-228600">
              <a:buFont typeface="+mj-lt"/>
              <a:buAutoNum type="arabicPeriod"/>
            </a:pPr>
            <a:r>
              <a:rPr lang="it-IT" sz="1200" kern="1200">
                <a:solidFill>
                  <a:schemeClr val="tx1"/>
                </a:solidFill>
                <a:effectLst/>
                <a:latin typeface="+mn-lt"/>
                <a:ea typeface="+mn-ea"/>
                <a:cs typeface="+mn-cs"/>
              </a:rPr>
              <a:t>possono emettere carte di pagamento anche senza gestire conti di pagamento/conti correnti, collegando le carte a uno o più conti del pagatore.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65927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Le diverse tipologie di clientela bancaria mostrano differenti gradi di propensione ad interfacciarsi con i nuovi operatori.</a:t>
            </a:r>
          </a:p>
          <a:p>
            <a:pPr marL="228600" indent="-228600">
              <a:buFont typeface="+mj-lt"/>
              <a:buAutoNum type="arabicPeriod"/>
            </a:pPr>
            <a:r>
              <a:rPr lang="it-IT" sz="1200" kern="1200">
                <a:solidFill>
                  <a:schemeClr val="tx1"/>
                </a:solidFill>
                <a:effectLst/>
                <a:latin typeface="+mn-lt"/>
                <a:ea typeface="+mn-ea"/>
                <a:cs typeface="+mn-cs"/>
              </a:rPr>
              <a:t>Gli intervistati guardano con interesse, ma anche con la corretta attenzione, all’ingresso di nuovi operatori nel mercato dei servizi finanziari. </a:t>
            </a:r>
          </a:p>
          <a:p>
            <a:pPr marL="228600" indent="-228600">
              <a:buFont typeface="+mj-lt"/>
              <a:buAutoNum type="arabicPeriod"/>
            </a:pPr>
            <a:r>
              <a:rPr lang="it-IT" sz="1200" kern="1200">
                <a:solidFill>
                  <a:schemeClr val="tx1"/>
                </a:solidFill>
                <a:effectLst/>
                <a:latin typeface="+mn-lt"/>
                <a:ea typeface="+mn-ea"/>
                <a:cs typeface="+mn-cs"/>
              </a:rPr>
              <a:t>Solo il 15,4% dei rispondenti sarebbe disposto ad attivare immediatamente servizi bancari erogati da operatori tecnologici e/o di e-commerce, </a:t>
            </a:r>
          </a:p>
          <a:p>
            <a:pPr marL="228600" indent="-228600">
              <a:buFont typeface="+mj-lt"/>
              <a:buAutoNum type="arabicPeriod"/>
            </a:pPr>
            <a:r>
              <a:rPr lang="it-IT" sz="1200" kern="1200">
                <a:solidFill>
                  <a:schemeClr val="tx1"/>
                </a:solidFill>
                <a:effectLst/>
                <a:latin typeface="+mn-lt"/>
                <a:ea typeface="+mn-ea"/>
                <a:cs typeface="+mn-cs"/>
              </a:rPr>
              <a:t>mentre il 58,9% li attiverebbe solo dopo aver effettuato un’attenta valutazione. </a:t>
            </a:r>
          </a:p>
          <a:p>
            <a:pPr marL="228600" indent="-228600">
              <a:buFont typeface="+mj-lt"/>
              <a:buAutoNum type="arabicPeriod"/>
            </a:pPr>
            <a:r>
              <a:rPr lang="it-IT" sz="1200" kern="1200">
                <a:solidFill>
                  <a:schemeClr val="tx1"/>
                </a:solidFill>
                <a:effectLst/>
                <a:latin typeface="+mn-lt"/>
                <a:ea typeface="+mn-ea"/>
                <a:cs typeface="+mn-cs"/>
              </a:rPr>
              <a:t>Solo un rispondente su quattro si dimostra, invece, ancora diffidente riguardo all’erogazione di servizi finanziari da parte di operatori non bancari. </a:t>
            </a:r>
          </a:p>
          <a:p>
            <a:pPr marL="228600" indent="-228600">
              <a:buFont typeface="+mj-lt"/>
              <a:buAutoNum type="arabicPeriod"/>
            </a:pPr>
            <a:r>
              <a:rPr lang="it-IT" sz="1200" kern="1200">
                <a:solidFill>
                  <a:schemeClr val="tx1"/>
                </a:solidFill>
                <a:effectLst/>
                <a:latin typeface="+mn-lt"/>
                <a:ea typeface="+mn-ea"/>
                <a:cs typeface="+mn-cs"/>
              </a:rPr>
              <a:t>I giovani si mostrano più propensi ad avvalersi di operatori tecnologici e/o di e-commerce per servizi finanziari, </a:t>
            </a:r>
          </a:p>
          <a:p>
            <a:pPr marL="228600" indent="-228600">
              <a:buFont typeface="+mj-lt"/>
              <a:buAutoNum type="arabicPeriod"/>
            </a:pPr>
            <a:r>
              <a:rPr lang="it-IT" sz="1200" kern="1200">
                <a:solidFill>
                  <a:schemeClr val="tx1"/>
                </a:solidFill>
                <a:effectLst/>
                <a:latin typeface="+mn-lt"/>
                <a:ea typeface="+mn-ea"/>
                <a:cs typeface="+mn-cs"/>
              </a:rPr>
              <a:t>mentre gli over 55 sono maggiormente legati al concetto di ‘banca’.</a:t>
            </a: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3286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sz="1200" kern="1200">
                <a:solidFill>
                  <a:schemeClr val="tx1"/>
                </a:solidFill>
                <a:latin typeface="+mn-lt"/>
                <a:ea typeface="+mn-ea"/>
                <a:cs typeface="+mn-cs"/>
              </a:rPr>
              <a:t>Analizzando le risposte solo di quanti attiverebbero immediatamente servizi bancari offerti da operatori tecnologici emerge come, </a:t>
            </a:r>
          </a:p>
          <a:p>
            <a:pPr marL="228600" indent="-228600">
              <a:buFont typeface="+mj-lt"/>
              <a:buAutoNum type="arabicPeriod"/>
            </a:pPr>
            <a:r>
              <a:rPr lang="it-IT" sz="1200" kern="1200">
                <a:solidFill>
                  <a:schemeClr val="tx1"/>
                </a:solidFill>
                <a:latin typeface="+mn-lt"/>
                <a:ea typeface="+mn-ea"/>
                <a:cs typeface="+mn-cs"/>
              </a:rPr>
              <a:t>se da un lato si registra una prevalenza di intervistati che li utilizzerebbe solo per piccoli importi e per soddisfare bisogni di base, </a:t>
            </a:r>
          </a:p>
          <a:p>
            <a:pPr marL="228600" indent="-228600">
              <a:buFont typeface="+mj-lt"/>
              <a:buAutoNum type="arabicPeriod"/>
            </a:pPr>
            <a:r>
              <a:rPr lang="it-IT" sz="1200" kern="1200">
                <a:solidFill>
                  <a:schemeClr val="tx1"/>
                </a:solidFill>
                <a:latin typeface="+mn-lt"/>
                <a:ea typeface="+mn-ea"/>
                <a:cs typeface="+mn-cs"/>
              </a:rPr>
              <a:t>una quota altrettanto considerevole li prenderebbe in considerazione per usufruire di tutti i servizi bancari.</a:t>
            </a:r>
          </a:p>
          <a:p>
            <a:pPr marL="228600" indent="-228600">
              <a:buFont typeface="+mj-lt"/>
              <a:buAutoNum type="arabicPeriod"/>
            </a:pPr>
            <a:r>
              <a:rPr lang="it-IT" sz="1200" kern="1200">
                <a:solidFill>
                  <a:schemeClr val="tx1"/>
                </a:solidFill>
                <a:latin typeface="+mn-lt"/>
                <a:ea typeface="+mn-ea"/>
                <a:cs typeface="+mn-cs"/>
              </a:rPr>
              <a:t>La motivazione principale legata all’utilizzo di servizi finanziari offerti da operatori non bancari </a:t>
            </a:r>
          </a:p>
          <a:p>
            <a:pPr marL="228600" indent="-228600">
              <a:buFont typeface="+mj-lt"/>
              <a:buAutoNum type="arabicPeriod"/>
            </a:pPr>
            <a:r>
              <a:rPr lang="it-IT" sz="1200" kern="1200">
                <a:solidFill>
                  <a:schemeClr val="tx1"/>
                </a:solidFill>
                <a:latin typeface="+mn-lt"/>
                <a:ea typeface="+mn-ea"/>
                <a:cs typeface="+mn-cs"/>
              </a:rPr>
              <a:t>è la semplificazione degli acquisti online,</a:t>
            </a:r>
          </a:p>
          <a:p>
            <a:pPr marL="228600" indent="-228600">
              <a:buFont typeface="+mj-lt"/>
              <a:buAutoNum type="arabicPeriod"/>
            </a:pPr>
            <a:r>
              <a:rPr lang="it-IT" sz="1200" kern="1200">
                <a:solidFill>
                  <a:schemeClr val="tx1"/>
                </a:solidFill>
                <a:latin typeface="+mn-lt"/>
                <a:ea typeface="+mn-ea"/>
                <a:cs typeface="+mn-cs"/>
              </a:rPr>
              <a:t>seguita dalla semplificazione dell’utilizzo dei servizi bancari,</a:t>
            </a:r>
          </a:p>
          <a:p>
            <a:pPr marL="228600" indent="-228600">
              <a:buFont typeface="+mj-lt"/>
              <a:buAutoNum type="arabicPeriod"/>
            </a:pPr>
            <a:r>
              <a:rPr lang="it-IT" sz="1200" kern="1200">
                <a:solidFill>
                  <a:schemeClr val="tx1"/>
                </a:solidFill>
                <a:latin typeface="+mn-lt"/>
                <a:ea typeface="+mn-ea"/>
                <a:cs typeface="+mn-cs"/>
              </a:rPr>
              <a:t>e degli acquisti nei negozi.</a:t>
            </a:r>
          </a:p>
          <a:p>
            <a:endParaRPr lang="it-IT" sz="1200" b="0" i="0" u="none" strike="noStrike" kern="1200" baseline="0" dirty="0">
              <a:solidFill>
                <a:schemeClr val="tx1"/>
              </a:solidFill>
              <a:latin typeface="+mn-lt"/>
              <a:ea typeface="+mn-ea"/>
              <a:cs typeface="+mn-cs"/>
            </a:endParaRPr>
          </a:p>
          <a:p>
            <a:pPr algn="just"/>
            <a:endParaRPr lang="it-IT" sz="1200" dirty="0"/>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83387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a:t>AUDIO</a:t>
            </a:r>
          </a:p>
          <a:p>
            <a:pPr marL="228600" indent="-228600">
              <a:buFont typeface="+mj-lt"/>
              <a:buAutoNum type="arabicPeriod"/>
            </a:pPr>
            <a:r>
              <a:rPr lang="it-IT" sz="1200" kern="1200">
                <a:solidFill>
                  <a:schemeClr val="tx1"/>
                </a:solidFill>
                <a:effectLst/>
                <a:latin typeface="+mn-lt"/>
                <a:ea typeface="+mn-ea"/>
                <a:cs typeface="+mn-cs"/>
              </a:rPr>
              <a:t>La scelta di una banca online è ancora prevalentemente legata alla possibilità di ottenere dei vantaggi economici,</a:t>
            </a:r>
          </a:p>
          <a:p>
            <a:pPr marL="228600" indent="-228600">
              <a:buFont typeface="+mj-lt"/>
              <a:buAutoNum type="arabicPeriod"/>
            </a:pPr>
            <a:r>
              <a:rPr lang="it-IT" sz="1200" kern="1200">
                <a:solidFill>
                  <a:schemeClr val="tx1"/>
                </a:solidFill>
                <a:effectLst/>
                <a:latin typeface="+mn-lt"/>
                <a:ea typeface="+mn-ea"/>
                <a:cs typeface="+mn-cs"/>
              </a:rPr>
              <a:t>l’aspetto innovativo dei prodotti e dei servizi offerti è ancora marginale.</a:t>
            </a:r>
          </a:p>
          <a:p>
            <a:pPr marL="228600" indent="-228600">
              <a:buFont typeface="+mj-lt"/>
              <a:buAutoNum type="arabicPeriod"/>
            </a:pPr>
            <a:r>
              <a:rPr lang="it-IT" sz="1200" kern="1200">
                <a:solidFill>
                  <a:schemeClr val="tx1"/>
                </a:solidFill>
                <a:effectLst/>
                <a:latin typeface="+mn-lt"/>
                <a:ea typeface="+mn-ea"/>
                <a:cs typeface="+mn-cs"/>
              </a:rPr>
              <a:t>L’ingresso della normativa PSD2, avrà innescato un processo di </a:t>
            </a:r>
          </a:p>
          <a:p>
            <a:pPr marL="228600" indent="-228600">
              <a:buFont typeface="+mj-lt"/>
              <a:buAutoNum type="arabicPeriod"/>
            </a:pPr>
            <a:r>
              <a:rPr lang="it-IT" sz="1200" kern="1200">
                <a:solidFill>
                  <a:schemeClr val="tx1"/>
                </a:solidFill>
                <a:effectLst/>
                <a:latin typeface="+mn-lt"/>
                <a:ea typeface="+mn-ea"/>
                <a:cs typeface="+mn-cs"/>
              </a:rPr>
              <a:t>cambiamento nella percezione del cliente verso i nuovi operatori tecnologici?</a:t>
            </a:r>
          </a:p>
          <a:p>
            <a:pPr marL="228600" indent="-228600" algn="just">
              <a:lnSpc>
                <a:spcPct val="120000"/>
              </a:lnSpc>
              <a:buFont typeface="+mj-lt"/>
              <a:buAutoNum type="arabicPeriod"/>
              <a:defRPr/>
            </a:pPr>
            <a:r>
              <a:rPr lang="it-IT" sz="1200">
                <a:cs typeface="Arial" charset="0"/>
              </a:rPr>
              <a:t>Fai clic sulle immagini e scopri di che cosa parleremo nelle prossime pagine!</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a:t>
            </a:fld>
            <a:endParaRPr lang="it-IT"/>
          </a:p>
        </p:txBody>
      </p:sp>
    </p:spTree>
    <p:extLst>
      <p:ext uri="{BB962C8B-B14F-4D97-AF65-F5344CB8AC3E}">
        <p14:creationId xmlns:p14="http://schemas.microsoft.com/office/powerpoint/2010/main" val="355849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indent="-228600">
              <a:buFont typeface="+mj-lt"/>
              <a:buAutoNum type="arabicPeriod"/>
            </a:pPr>
            <a:r>
              <a:rPr lang="it-IT" sz="1200" kern="1200" dirty="0">
                <a:solidFill>
                  <a:schemeClr val="tx1"/>
                </a:solidFill>
                <a:effectLst/>
                <a:latin typeface="+mn-lt"/>
                <a:ea typeface="+mn-ea"/>
                <a:cs typeface="+mn-cs"/>
              </a:rPr>
              <a:t>La quasi totalità degli intervistati </a:t>
            </a:r>
          </a:p>
          <a:p>
            <a:pPr marL="228600" indent="-228600">
              <a:buFont typeface="+mj-lt"/>
              <a:buAutoNum type="arabicPeriod"/>
            </a:pPr>
            <a:r>
              <a:rPr lang="it-IT" sz="1200" kern="1200" dirty="0">
                <a:solidFill>
                  <a:schemeClr val="tx1"/>
                </a:solidFill>
                <a:effectLst/>
                <a:latin typeface="+mn-lt"/>
                <a:ea typeface="+mn-ea"/>
                <a:cs typeface="+mn-cs"/>
              </a:rPr>
              <a:t>è molto </a:t>
            </a:r>
          </a:p>
          <a:p>
            <a:pPr marL="228600" indent="-228600">
              <a:buFont typeface="+mj-lt"/>
              <a:buAutoNum type="arabicPeriod"/>
            </a:pPr>
            <a:r>
              <a:rPr lang="it-IT" sz="1200" kern="1200" dirty="0">
                <a:solidFill>
                  <a:schemeClr val="tx1"/>
                </a:solidFill>
                <a:effectLst/>
                <a:latin typeface="+mn-lt"/>
                <a:ea typeface="+mn-ea"/>
                <a:cs typeface="+mn-cs"/>
              </a:rPr>
              <a:t>o abbastanza propensa </a:t>
            </a:r>
          </a:p>
          <a:p>
            <a:pPr marL="228600" indent="-228600">
              <a:buFont typeface="+mj-lt"/>
              <a:buAutoNum type="arabicPeriod"/>
            </a:pPr>
            <a:r>
              <a:rPr lang="it-IT" sz="1200" kern="1200" dirty="0">
                <a:solidFill>
                  <a:schemeClr val="tx1"/>
                </a:solidFill>
                <a:effectLst/>
                <a:latin typeface="+mn-lt"/>
                <a:ea typeface="+mn-ea"/>
                <a:cs typeface="+mn-cs"/>
              </a:rPr>
              <a:t>ad utilizzare un unico strumento digitale per poter accedere ai propri rapporti bancari,</a:t>
            </a:r>
          </a:p>
          <a:p>
            <a:pPr marL="228600" indent="-228600">
              <a:buFont typeface="+mj-lt"/>
              <a:buAutoNum type="arabicPeriod"/>
            </a:pPr>
            <a:r>
              <a:rPr lang="it-IT" sz="1200" kern="1200" dirty="0">
                <a:solidFill>
                  <a:schemeClr val="tx1"/>
                </a:solidFill>
                <a:effectLst/>
                <a:latin typeface="+mn-lt"/>
                <a:ea typeface="+mn-ea"/>
                <a:cs typeface="+mn-cs"/>
              </a:rPr>
              <a:t>mentre non emergono differenze nella distribuzione delle preferenze in funzione della </a:t>
            </a:r>
            <a:r>
              <a:rPr lang="it-IT" sz="1200" kern="1200" dirty="0" err="1">
                <a:solidFill>
                  <a:schemeClr val="tx1"/>
                </a:solidFill>
                <a:effectLst/>
                <a:latin typeface="+mn-lt"/>
                <a:ea typeface="+mn-ea"/>
                <a:cs typeface="+mn-cs"/>
              </a:rPr>
              <a:t>multibancarizzazione</a:t>
            </a:r>
            <a:r>
              <a:rPr lang="it-IT" sz="1200" kern="1200" dirty="0">
                <a:solidFill>
                  <a:schemeClr val="tx1"/>
                </a:solidFill>
                <a:effectLst/>
                <a:latin typeface="+mn-lt"/>
                <a:ea typeface="+mn-ea"/>
                <a:cs typeface="+mn-cs"/>
              </a:rPr>
              <a:t> della clientela. </a:t>
            </a:r>
          </a:p>
          <a:p>
            <a:pPr marL="228600" indent="-228600">
              <a:buFont typeface="+mj-lt"/>
              <a:buAutoNum type="arabicPeriod"/>
            </a:pPr>
            <a:r>
              <a:rPr lang="it-IT" sz="1200" kern="1200" dirty="0">
                <a:solidFill>
                  <a:schemeClr val="tx1"/>
                </a:solidFill>
                <a:effectLst/>
                <a:latin typeface="+mn-lt"/>
                <a:ea typeface="+mn-ea"/>
                <a:cs typeface="+mn-cs"/>
              </a:rPr>
              <a:t>Per i consumatori quindi gli impatti della PSD2 avranno un grande rilievo </a:t>
            </a:r>
          </a:p>
          <a:p>
            <a:pPr marL="228600" indent="-228600">
              <a:buFont typeface="+mj-lt"/>
              <a:buAutoNum type="arabicPeriod"/>
            </a:pPr>
            <a:r>
              <a:rPr lang="it-IT" sz="1200" kern="1200" dirty="0">
                <a:solidFill>
                  <a:schemeClr val="tx1"/>
                </a:solidFill>
                <a:effectLst/>
                <a:latin typeface="+mn-lt"/>
                <a:ea typeface="+mn-ea"/>
                <a:cs typeface="+mn-cs"/>
              </a:rPr>
              <a:t>nell’ottimizzazione e nel miglioramento della propria esperienza </a:t>
            </a:r>
          </a:p>
          <a:p>
            <a:pPr marL="228600" indent="-228600">
              <a:buFont typeface="+mj-lt"/>
              <a:buAutoNum type="arabicPeriod"/>
            </a:pPr>
            <a:r>
              <a:rPr lang="it-IT" sz="1200" kern="1200" dirty="0">
                <a:solidFill>
                  <a:schemeClr val="tx1"/>
                </a:solidFill>
                <a:effectLst/>
                <a:latin typeface="+mn-lt"/>
                <a:ea typeface="+mn-ea"/>
                <a:cs typeface="+mn-cs"/>
              </a:rPr>
              <a:t>ed il posizionamento degli Account Information Services Providers sarà di significativo impatto. </a:t>
            </a:r>
          </a:p>
          <a:p>
            <a:pPr marL="228600" indent="-228600">
              <a:buFont typeface="+mj-lt"/>
              <a:buAutoNum type="arabicPeriod"/>
            </a:pPr>
            <a:r>
              <a:rPr lang="it-IT" sz="1200" kern="1200" dirty="0">
                <a:solidFill>
                  <a:schemeClr val="tx1"/>
                </a:solidFill>
                <a:effectLst/>
                <a:latin typeface="+mn-lt"/>
                <a:ea typeface="+mn-ea"/>
                <a:cs typeface="+mn-cs"/>
              </a:rPr>
              <a:t>Lo sviluppo di questi modelli comporterà, infatti, una crescita del livello di </a:t>
            </a:r>
            <a:r>
              <a:rPr lang="it-IT" sz="1200" kern="1200" dirty="0" err="1">
                <a:solidFill>
                  <a:schemeClr val="tx1"/>
                </a:solidFill>
                <a:effectLst/>
                <a:latin typeface="+mn-lt"/>
                <a:ea typeface="+mn-ea"/>
                <a:cs typeface="+mn-cs"/>
              </a:rPr>
              <a:t>multibancarizzazione</a:t>
            </a:r>
            <a:r>
              <a:rPr lang="it-IT" sz="1200" kern="1200" dirty="0">
                <a:solidFill>
                  <a:schemeClr val="tx1"/>
                </a:solidFill>
                <a:effectLst/>
                <a:latin typeface="+mn-lt"/>
                <a:ea typeface="+mn-ea"/>
                <a:cs typeface="+mn-cs"/>
              </a:rPr>
              <a:t> della clientela, </a:t>
            </a:r>
          </a:p>
          <a:p>
            <a:pPr marL="228600" indent="-228600">
              <a:buFont typeface="+mj-lt"/>
              <a:buAutoNum type="arabicPeriod"/>
            </a:pPr>
            <a:r>
              <a:rPr lang="it-IT" sz="1200" kern="1200" dirty="0">
                <a:solidFill>
                  <a:schemeClr val="tx1"/>
                </a:solidFill>
                <a:effectLst/>
                <a:latin typeface="+mn-lt"/>
                <a:ea typeface="+mn-ea"/>
                <a:cs typeface="+mn-cs"/>
              </a:rPr>
              <a:t>abilitando esperienze semplici anche per i soggetti che scelgono più brand bancari in funzione delle condizioni e caratteristiche connesse a singole fattispecie di utilizzo.</a:t>
            </a:r>
          </a:p>
          <a:p>
            <a:pPr marL="0" indent="0">
              <a:buFont typeface="+mj-lt"/>
              <a:buNone/>
            </a:pPr>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20</a:t>
            </a:fld>
            <a:endParaRPr lang="it-IT"/>
          </a:p>
        </p:txBody>
      </p:sp>
    </p:spTree>
    <p:extLst>
      <p:ext uri="{BB962C8B-B14F-4D97-AF65-F5344CB8AC3E}">
        <p14:creationId xmlns:p14="http://schemas.microsoft.com/office/powerpoint/2010/main" val="3522300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a:solidFill>
                  <a:schemeClr val="tx1"/>
                </a:solidFill>
                <a:latin typeface="Garamond"/>
                <a:ea typeface="+mn-ea"/>
                <a:cs typeface="Garamond"/>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Oltre la metà del campione intervistato si dichiara disposto a far accedere operatori tecnologici ai propri dati non finanziari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a fronte di un vantaggio economico (67,5%)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e in cambio di maggiori servizi (42,7%).</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Al crescere della ricchezza finanziaria posseduta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aumenta l’interesse a ricevere proposte di investimento/risparmio dedicate e servizi di consulenza mirata.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I rispondenti che si sono dichiarati disposti a permettere ad operatori tecnologici di accedere ai propri dati in cambio di un vantaggio economico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preferirebbero nettamente ricevere un beneficio immediato,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in particolar modo sotto forma di coupon da spendere su siti di e-commerce o negozi fisici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oppure di sconti in catene e negozi convenzionati.</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Solo il 18% degli intervistati ha indicato di preferire vantaggi economici differiti,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soprattutto l’incremento degli interessi sul proprio capitale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a:solidFill>
                  <a:schemeClr val="tx1"/>
                </a:solidFill>
                <a:latin typeface="+mn-lt"/>
                <a:ea typeface="+mn-ea"/>
                <a:cs typeface="+mn-cs"/>
              </a:rPr>
              <a:t>oppure la concessione di commissioni gratuite sulle transazioni per un determinato periodo di tempo.</a:t>
            </a: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8373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Il campione intervistato si ritiene poco informato riguardo alle principali novità normative che influenzeranno le istituzioni finanziarie nei prossimi anni.</a:t>
            </a:r>
          </a:p>
          <a:p>
            <a:pPr marL="228600" indent="-228600">
              <a:buFont typeface="+mj-lt"/>
              <a:buAutoNum type="arabicPeriod"/>
            </a:pPr>
            <a:r>
              <a:rPr lang="it-IT" sz="1200" kern="1200">
                <a:solidFill>
                  <a:schemeClr val="tx1"/>
                </a:solidFill>
                <a:effectLst/>
                <a:latin typeface="+mn-lt"/>
                <a:ea typeface="+mn-ea"/>
                <a:cs typeface="+mn-cs"/>
              </a:rPr>
              <a:t>Il 29,5% dei rispondenti dichiara </a:t>
            </a:r>
          </a:p>
          <a:p>
            <a:pPr marL="228600" indent="-228600">
              <a:buFont typeface="+mj-lt"/>
              <a:buAutoNum type="arabicPeriod"/>
            </a:pPr>
            <a:r>
              <a:rPr lang="it-IT" sz="1200" kern="1200">
                <a:solidFill>
                  <a:schemeClr val="tx1"/>
                </a:solidFill>
                <a:effectLst/>
                <a:latin typeface="+mn-lt"/>
                <a:ea typeface="+mn-ea"/>
                <a:cs typeface="+mn-cs"/>
              </a:rPr>
              <a:t>di non avere alcuna informazione al riguardo, </a:t>
            </a:r>
          </a:p>
          <a:p>
            <a:pPr marL="228600" indent="-228600">
              <a:buFont typeface="+mj-lt"/>
              <a:buAutoNum type="arabicPeriod"/>
            </a:pPr>
            <a:r>
              <a:rPr lang="it-IT" sz="1200" kern="1200">
                <a:solidFill>
                  <a:schemeClr val="tx1"/>
                </a:solidFill>
                <a:effectLst/>
                <a:latin typeface="+mn-lt"/>
                <a:ea typeface="+mn-ea"/>
                <a:cs typeface="+mn-cs"/>
              </a:rPr>
              <a:t>mentre il 45,1% degli intervistati </a:t>
            </a:r>
          </a:p>
          <a:p>
            <a:pPr marL="228600" indent="-228600">
              <a:buFont typeface="+mj-lt"/>
              <a:buAutoNum type="arabicPeriod"/>
            </a:pPr>
            <a:r>
              <a:rPr lang="it-IT" sz="1200" kern="1200">
                <a:solidFill>
                  <a:schemeClr val="tx1"/>
                </a:solidFill>
                <a:effectLst/>
                <a:latin typeface="+mn-lt"/>
                <a:ea typeface="+mn-ea"/>
                <a:cs typeface="+mn-cs"/>
              </a:rPr>
              <a:t>ha una comprensione di massima della tematica in oggetto. </a:t>
            </a:r>
          </a:p>
          <a:p>
            <a:pPr marL="228600" indent="-228600">
              <a:buFont typeface="+mj-lt"/>
              <a:buAutoNum type="arabicPeriod"/>
            </a:pPr>
            <a:r>
              <a:rPr lang="it-IT" sz="1200" kern="1200">
                <a:solidFill>
                  <a:schemeClr val="tx1"/>
                </a:solidFill>
                <a:effectLst/>
                <a:latin typeface="+mn-lt"/>
                <a:ea typeface="+mn-ea"/>
                <a:cs typeface="+mn-cs"/>
              </a:rPr>
              <a:t>Solo un rispondente su quattro sostiene </a:t>
            </a:r>
          </a:p>
          <a:p>
            <a:pPr marL="228600" indent="-228600">
              <a:buFont typeface="+mj-lt"/>
              <a:buAutoNum type="arabicPeriod"/>
            </a:pPr>
            <a:r>
              <a:rPr lang="it-IT" sz="1200" kern="1200">
                <a:solidFill>
                  <a:schemeClr val="tx1"/>
                </a:solidFill>
                <a:effectLst/>
                <a:latin typeface="+mn-lt"/>
                <a:ea typeface="+mn-ea"/>
                <a:cs typeface="+mn-cs"/>
              </a:rPr>
              <a:t>di avere una piena e chiara conoscenza dei contenuti delle novità normative e delle relative ricadute sui servizi al cliente. </a:t>
            </a:r>
          </a:p>
          <a:p>
            <a:pPr marL="228600" indent="-228600">
              <a:buFont typeface="+mj-lt"/>
              <a:buAutoNum type="arabicPeriod"/>
            </a:pPr>
            <a:r>
              <a:rPr lang="it-IT" sz="1200" kern="1200">
                <a:solidFill>
                  <a:schemeClr val="tx1"/>
                </a:solidFill>
                <a:effectLst/>
                <a:latin typeface="+mn-lt"/>
                <a:ea typeface="+mn-ea"/>
                <a:cs typeface="+mn-cs"/>
              </a:rPr>
              <a:t>Le evidenze emerse risultano omogenee per le diverse fasce di età e per i differenti livelli di ricchezza finanziaria del rispondente.</a:t>
            </a:r>
          </a:p>
          <a:p>
            <a:pPr marL="228600" indent="-228600">
              <a:buFont typeface="+mj-lt"/>
              <a:buAutoNum type="arabicPeriod"/>
            </a:pPr>
            <a:r>
              <a:rPr lang="it-IT" sz="1200" kern="1200">
                <a:solidFill>
                  <a:schemeClr val="tx1"/>
                </a:solidFill>
                <a:effectLst/>
                <a:latin typeface="+mn-lt"/>
                <a:ea typeface="+mn-ea"/>
                <a:cs typeface="+mn-cs"/>
              </a:rPr>
              <a:t>In generale, il campione intervistato si dichiara interessato all’ipotesi di una formazione finanziaria messa a disposizione dalla propria banca </a:t>
            </a:r>
          </a:p>
          <a:p>
            <a:pPr marL="228600" indent="-228600">
              <a:buFont typeface="+mj-lt"/>
              <a:buAutoNum type="arabicPeriod"/>
            </a:pPr>
            <a:r>
              <a:rPr lang="it-IT" sz="1200" kern="1200">
                <a:solidFill>
                  <a:schemeClr val="tx1"/>
                </a:solidFill>
                <a:effectLst/>
                <a:latin typeface="+mn-lt"/>
                <a:ea typeface="+mn-ea"/>
                <a:cs typeface="+mn-cs"/>
              </a:rPr>
              <a:t>per arricchire la conoscenza sulle normative </a:t>
            </a:r>
          </a:p>
          <a:p>
            <a:pPr marL="228600" indent="-228600">
              <a:buFont typeface="+mj-lt"/>
              <a:buAutoNum type="arabicPeriod"/>
            </a:pPr>
            <a:r>
              <a:rPr lang="it-IT" sz="1200" kern="1200">
                <a:solidFill>
                  <a:schemeClr val="tx1"/>
                </a:solidFill>
                <a:effectLst/>
                <a:latin typeface="+mn-lt"/>
                <a:ea typeface="+mn-ea"/>
                <a:cs typeface="+mn-cs"/>
              </a:rPr>
              <a:t>o sui prodotti che soddisfano i bisogni finanziari dei consumatori.</a:t>
            </a: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30897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Bene, </a:t>
            </a:r>
            <a:r>
              <a:rPr lang="it-IT" sz="1200" b="0" i="0" kern="1200" baseline="0" dirty="0">
                <a:solidFill>
                  <a:schemeClr val="tx1"/>
                </a:solidFill>
                <a:effectLst/>
                <a:latin typeface="+mn-lt"/>
                <a:ea typeface="+mn-ea"/>
                <a:cs typeface="+mn-cs"/>
              </a:rPr>
              <a:t>vai a fare il </a:t>
            </a:r>
            <a:r>
              <a:rPr lang="it-IT" sz="1200" b="0" i="0" kern="1200" dirty="0">
                <a:solidFill>
                  <a:schemeClr val="tx1"/>
                </a:solidFill>
                <a:effectLst/>
                <a:latin typeface="+mn-lt"/>
                <a:ea typeface="+mn-ea"/>
                <a:cs typeface="+mn-cs"/>
              </a:rPr>
              <a:t>punto con l’esperto. Clicca sulle domande e scopri le risposte.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56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r>
              <a:rPr lang="it-IT" baseline="0" dirty="0"/>
              <a:t>Ora fermati un secondo e </a:t>
            </a:r>
            <a:r>
              <a:rPr lang="it-IT" dirty="0"/>
              <a:t>prova a rispondere a questa domanda!</a:t>
            </a:r>
          </a:p>
          <a:p>
            <a:endParaRPr lang="it-IT" dirty="0"/>
          </a:p>
          <a:p>
            <a:r>
              <a:rPr lang="it-IT" dirty="0"/>
              <a:t>Feedback.</a:t>
            </a:r>
          </a:p>
          <a:p>
            <a:pPr marL="228600" indent="-228600" algn="just">
              <a:lnSpc>
                <a:spcPct val="120000"/>
              </a:lnSpc>
              <a:buFont typeface="+mj-lt"/>
              <a:buAutoNum type="arabicPeriod"/>
              <a:defRPr/>
            </a:pPr>
            <a:r>
              <a:rPr lang="it-IT" dirty="0"/>
              <a:t>Esatto!/Non esatto</a:t>
            </a:r>
            <a:r>
              <a:rPr lang="it-IT"/>
              <a:t>!</a:t>
            </a:r>
            <a:r>
              <a:rPr lang="it-IT" baseline="0"/>
              <a:t> Il web è individuato come il canale preferito per ricevere assistenza.</a:t>
            </a:r>
            <a:endParaRPr lang="it-IT" sz="1200" b="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24</a:t>
            </a:fld>
            <a:endParaRPr lang="it-IT"/>
          </a:p>
        </p:txBody>
      </p:sp>
    </p:spTree>
    <p:extLst>
      <p:ext uri="{BB962C8B-B14F-4D97-AF65-F5344CB8AC3E}">
        <p14:creationId xmlns:p14="http://schemas.microsoft.com/office/powerpoint/2010/main" val="312937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b="0" i="0" u="none" strike="noStrike" kern="1200" baseline="0">
                <a:solidFill>
                  <a:schemeClr val="tx1"/>
                </a:solidFill>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L’analisi dei dati evidenzia che la scelta di una banca online è legata</a:t>
            </a:r>
          </a:p>
          <a:p>
            <a:pPr marL="228600" indent="-228600">
              <a:buFont typeface="+mj-lt"/>
              <a:buAutoNum type="arabicPeriod"/>
            </a:pPr>
            <a:r>
              <a:rPr lang="it-IT" sz="1200" kern="1200">
                <a:solidFill>
                  <a:schemeClr val="tx1"/>
                </a:solidFill>
                <a:effectLst/>
                <a:latin typeface="+mn-lt"/>
                <a:ea typeface="+mn-ea"/>
                <a:cs typeface="+mn-cs"/>
              </a:rPr>
              <a:t>ad un’offerta dalle condizioni economiche più vantaggiose </a:t>
            </a:r>
          </a:p>
          <a:p>
            <a:pPr marL="228600" indent="-228600">
              <a:buFont typeface="+mj-lt"/>
              <a:buAutoNum type="arabicPeriod"/>
            </a:pPr>
            <a:r>
              <a:rPr lang="it-IT" sz="1200" kern="1200">
                <a:solidFill>
                  <a:schemeClr val="tx1"/>
                </a:solidFill>
                <a:effectLst/>
                <a:latin typeface="+mn-lt"/>
                <a:ea typeface="+mn-ea"/>
                <a:cs typeface="+mn-cs"/>
              </a:rPr>
              <a:t>per il 52,1% dei rispondenti che sono clienti di almeno una banca online.</a:t>
            </a:r>
          </a:p>
          <a:p>
            <a:pPr marL="228600" indent="-228600">
              <a:buFont typeface="+mj-lt"/>
              <a:buAutoNum type="arabicPeriod"/>
            </a:pPr>
            <a:r>
              <a:rPr lang="it-IT" sz="1200" kern="1200">
                <a:solidFill>
                  <a:schemeClr val="tx1"/>
                </a:solidFill>
                <a:effectLst/>
                <a:latin typeface="+mn-lt"/>
                <a:ea typeface="+mn-ea"/>
                <a:cs typeface="+mn-cs"/>
              </a:rPr>
              <a:t>A seguire il campione intervistato ha indicato la maggiore comodità nella fruizione dei servizi </a:t>
            </a:r>
          </a:p>
          <a:p>
            <a:pPr marL="228600" indent="-228600">
              <a:buFont typeface="+mj-lt"/>
              <a:buAutoNum type="arabicPeriod"/>
            </a:pPr>
            <a:r>
              <a:rPr lang="it-IT" sz="1200" kern="1200">
                <a:solidFill>
                  <a:schemeClr val="tx1"/>
                </a:solidFill>
                <a:effectLst/>
                <a:latin typeface="+mn-lt"/>
                <a:ea typeface="+mn-ea"/>
                <a:cs typeface="+mn-cs"/>
              </a:rPr>
              <a:t>tramite canale web </a:t>
            </a:r>
          </a:p>
          <a:p>
            <a:pPr marL="228600" indent="-228600">
              <a:buFont typeface="+mj-lt"/>
              <a:buAutoNum type="arabicPeriod"/>
            </a:pPr>
            <a:r>
              <a:rPr lang="it-IT" sz="1200" kern="1200">
                <a:solidFill>
                  <a:schemeClr val="tx1"/>
                </a:solidFill>
                <a:effectLst/>
                <a:latin typeface="+mn-lt"/>
                <a:ea typeface="+mn-ea"/>
                <a:cs typeface="+mn-cs"/>
              </a:rPr>
              <a:t>e mobile </a:t>
            </a:r>
          </a:p>
          <a:p>
            <a:pPr marL="228600" indent="-228600">
              <a:buFont typeface="+mj-lt"/>
              <a:buAutoNum type="arabicPeriod"/>
            </a:pPr>
            <a:r>
              <a:rPr lang="it-IT" sz="1200" kern="1200">
                <a:solidFill>
                  <a:schemeClr val="tx1"/>
                </a:solidFill>
                <a:effectLst/>
                <a:latin typeface="+mn-lt"/>
                <a:ea typeface="+mn-ea"/>
                <a:cs typeface="+mn-cs"/>
              </a:rPr>
              <a:t>(rispettivamente il 41,4% e il 30,7% dei rispondenti).</a:t>
            </a:r>
          </a:p>
          <a:p>
            <a:pPr marL="228600" indent="-228600">
              <a:buFont typeface="+mj-lt"/>
              <a:buAutoNum type="arabicPeriod"/>
            </a:pPr>
            <a:r>
              <a:rPr lang="it-IT" sz="1200" kern="1200">
                <a:solidFill>
                  <a:schemeClr val="tx1"/>
                </a:solidFill>
                <a:effectLst/>
                <a:latin typeface="+mn-lt"/>
                <a:ea typeface="+mn-ea"/>
                <a:cs typeface="+mn-cs"/>
              </a:rPr>
              <a:t>Il 17,4 %, una quota crescente rispetto alla rilevazione dello scorso anno, </a:t>
            </a:r>
          </a:p>
          <a:p>
            <a:pPr marL="228600" indent="-228600">
              <a:buFont typeface="+mj-lt"/>
              <a:buAutoNum type="arabicPeriod"/>
            </a:pPr>
            <a:r>
              <a:rPr lang="it-IT" sz="1200" kern="1200">
                <a:solidFill>
                  <a:schemeClr val="tx1"/>
                </a:solidFill>
                <a:effectLst/>
                <a:latin typeface="+mn-lt"/>
                <a:ea typeface="+mn-ea"/>
                <a:cs typeface="+mn-cs"/>
              </a:rPr>
              <a:t>ha indicato come motivazioni per la scelta di una banca online la fiducia nel marchio, </a:t>
            </a:r>
          </a:p>
          <a:p>
            <a:pPr marL="228600" indent="-228600">
              <a:buFont typeface="+mj-lt"/>
              <a:buAutoNum type="arabicPeriod"/>
            </a:pPr>
            <a:r>
              <a:rPr lang="it-IT" sz="1200" kern="1200">
                <a:solidFill>
                  <a:schemeClr val="tx1"/>
                </a:solidFill>
                <a:effectLst/>
                <a:latin typeface="+mn-lt"/>
                <a:ea typeface="+mn-ea"/>
                <a:cs typeface="+mn-cs"/>
              </a:rPr>
              <a:t>Mentre il 16,1% </a:t>
            </a:r>
          </a:p>
          <a:p>
            <a:pPr marL="228600" indent="-228600">
              <a:buFont typeface="+mj-lt"/>
              <a:buAutoNum type="arabicPeriod"/>
            </a:pPr>
            <a:r>
              <a:rPr lang="it-IT" sz="1200" kern="1200">
                <a:solidFill>
                  <a:schemeClr val="tx1"/>
                </a:solidFill>
                <a:effectLst/>
                <a:latin typeface="+mn-lt"/>
                <a:ea typeface="+mn-ea"/>
                <a:cs typeface="+mn-cs"/>
              </a:rPr>
              <a:t>dichiara un convincimento a seguito di campagne promozionali, </a:t>
            </a:r>
          </a:p>
          <a:p>
            <a:pPr marL="228600" indent="-228600">
              <a:buFont typeface="+mj-lt"/>
              <a:buAutoNum type="arabicPeriod"/>
            </a:pPr>
            <a:r>
              <a:rPr lang="it-IT" sz="1200" kern="1200">
                <a:solidFill>
                  <a:schemeClr val="tx1"/>
                </a:solidFill>
                <a:effectLst/>
                <a:latin typeface="+mn-lt"/>
                <a:ea typeface="+mn-ea"/>
                <a:cs typeface="+mn-cs"/>
              </a:rPr>
              <a:t>E il 12,6% </a:t>
            </a:r>
          </a:p>
          <a:p>
            <a:pPr marL="228600" indent="-228600">
              <a:buFont typeface="+mj-lt"/>
              <a:buAutoNum type="arabicPeriod"/>
            </a:pPr>
            <a:r>
              <a:rPr lang="it-IT" sz="1200" kern="1200">
                <a:solidFill>
                  <a:schemeClr val="tx1"/>
                </a:solidFill>
                <a:effectLst/>
                <a:latin typeface="+mn-lt"/>
                <a:ea typeface="+mn-ea"/>
                <a:cs typeface="+mn-cs"/>
              </a:rPr>
              <a:t>esperienze negative avute in precedenti rapporti con la banca tradizionale.</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a:t>
            </a:fld>
            <a:endParaRPr lang="it-IT"/>
          </a:p>
        </p:txBody>
      </p:sp>
    </p:spTree>
    <p:extLst>
      <p:ext uri="{BB962C8B-B14F-4D97-AF65-F5344CB8AC3E}">
        <p14:creationId xmlns:p14="http://schemas.microsoft.com/office/powerpoint/2010/main" val="641963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AUDIO</a:t>
            </a:r>
          </a:p>
          <a:p>
            <a:pPr marL="228600" indent="-228600">
              <a:buFont typeface="+mj-lt"/>
              <a:buAutoNum type="arabicPeriod"/>
            </a:pPr>
            <a:r>
              <a:rPr lang="it-IT" sz="1200" kern="1200" dirty="0">
                <a:solidFill>
                  <a:schemeClr val="tx1"/>
                </a:solidFill>
                <a:effectLst/>
                <a:latin typeface="+mn-lt"/>
                <a:ea typeface="+mn-ea"/>
                <a:cs typeface="+mn-cs"/>
              </a:rPr>
              <a:t>Gli uomini cercano in misura maggiore </a:t>
            </a:r>
          </a:p>
          <a:p>
            <a:pPr marL="228600" indent="-228600">
              <a:buFont typeface="+mj-lt"/>
              <a:buAutoNum type="arabicPeriod"/>
            </a:pPr>
            <a:r>
              <a:rPr lang="it-IT" sz="1200" kern="1200" dirty="0">
                <a:solidFill>
                  <a:schemeClr val="tx1"/>
                </a:solidFill>
                <a:effectLst/>
                <a:latin typeface="+mn-lt"/>
                <a:ea typeface="+mn-ea"/>
                <a:cs typeface="+mn-cs"/>
              </a:rPr>
              <a:t>la disponibilità di prodotti innovativi, </a:t>
            </a:r>
          </a:p>
          <a:p>
            <a:pPr marL="228600" indent="-228600">
              <a:buFont typeface="+mj-lt"/>
              <a:buAutoNum type="arabicPeriod"/>
            </a:pPr>
            <a:r>
              <a:rPr lang="it-IT" sz="1200" kern="1200" dirty="0" smtClean="0">
                <a:solidFill>
                  <a:schemeClr val="tx1"/>
                </a:solidFill>
                <a:effectLst/>
                <a:latin typeface="+mn-lt"/>
                <a:ea typeface="+mn-ea"/>
                <a:cs typeface="+mn-cs"/>
              </a:rPr>
              <a:t>mentre le donne tendono a chiedere consigli ad amici e parenti o fidarsi delle campagne promozionali.</a:t>
            </a:r>
          </a:p>
          <a:p>
            <a:pPr marL="228600" indent="-228600">
              <a:buFont typeface="+mj-lt"/>
              <a:buAutoNum type="arabicPeriod"/>
            </a:pPr>
            <a:r>
              <a:rPr lang="it-IT" sz="1200" kern="1200" dirty="0" smtClean="0">
                <a:solidFill>
                  <a:schemeClr val="tx1"/>
                </a:solidFill>
                <a:effectLst/>
                <a:latin typeface="+mn-lt"/>
                <a:ea typeface="+mn-ea"/>
                <a:cs typeface="+mn-cs"/>
              </a:rPr>
              <a:t>Per </a:t>
            </a:r>
            <a:r>
              <a:rPr lang="it-IT" sz="1200" kern="1200" dirty="0">
                <a:solidFill>
                  <a:schemeClr val="tx1"/>
                </a:solidFill>
                <a:effectLst/>
                <a:latin typeface="+mn-lt"/>
                <a:ea typeface="+mn-ea"/>
                <a:cs typeface="+mn-cs"/>
              </a:rPr>
              <a:t>quanto riguarda le motivazioni, prevalgono </a:t>
            </a:r>
            <a:r>
              <a:rPr lang="it-IT" sz="1200" kern="1200" dirty="0" smtClean="0">
                <a:solidFill>
                  <a:schemeClr val="tx1"/>
                </a:solidFill>
                <a:effectLst/>
                <a:latin typeface="+mn-lt"/>
                <a:ea typeface="+mn-ea"/>
                <a:cs typeface="+mn-cs"/>
              </a:rPr>
              <a:t>quelle </a:t>
            </a:r>
            <a:r>
              <a:rPr lang="it-IT" sz="1200" kern="1200" dirty="0">
                <a:solidFill>
                  <a:schemeClr val="tx1"/>
                </a:solidFill>
                <a:effectLst/>
                <a:latin typeface="+mn-lt"/>
                <a:ea typeface="+mn-ea"/>
                <a:cs typeface="+mn-cs"/>
              </a:rPr>
              <a:t>‘pratiche’</a:t>
            </a:r>
          </a:p>
          <a:p>
            <a:pPr marL="228600" indent="-228600">
              <a:buFont typeface="+mj-lt"/>
              <a:buAutoNum type="arabicPeriod"/>
            </a:pPr>
            <a:r>
              <a:rPr lang="it-IT" sz="1200" kern="1200" dirty="0">
                <a:solidFill>
                  <a:schemeClr val="tx1"/>
                </a:solidFill>
                <a:effectLst/>
                <a:latin typeface="+mn-lt"/>
                <a:ea typeface="+mn-ea"/>
                <a:cs typeface="+mn-cs"/>
              </a:rPr>
              <a:t>(quali la convenienza economica </a:t>
            </a:r>
          </a:p>
          <a:p>
            <a:pPr marL="228600" indent="-228600">
              <a:buFont typeface="+mj-lt"/>
              <a:buAutoNum type="arabicPeriod"/>
            </a:pPr>
            <a:r>
              <a:rPr lang="it-IT" sz="1200" kern="1200" dirty="0">
                <a:solidFill>
                  <a:schemeClr val="tx1"/>
                </a:solidFill>
                <a:effectLst/>
                <a:latin typeface="+mn-lt"/>
                <a:ea typeface="+mn-ea"/>
                <a:cs typeface="+mn-cs"/>
              </a:rPr>
              <a:t>e la comodità nella fruizione dei servizi via web o mobile), </a:t>
            </a:r>
          </a:p>
          <a:p>
            <a:pPr marL="228600" indent="-228600">
              <a:buFont typeface="+mj-lt"/>
              <a:buAutoNum type="arabicPeriod"/>
            </a:pPr>
            <a:r>
              <a:rPr lang="it-IT" sz="1200" kern="1200" dirty="0">
                <a:solidFill>
                  <a:schemeClr val="tx1"/>
                </a:solidFill>
                <a:effectLst/>
                <a:latin typeface="+mn-lt"/>
                <a:ea typeface="+mn-ea"/>
                <a:cs typeface="+mn-cs"/>
              </a:rPr>
              <a:t>mentre riveste un ruolo ancora secondario il carattere innovativo di questa tipologia di banche </a:t>
            </a:r>
          </a:p>
          <a:p>
            <a:pPr marL="228600" indent="-228600">
              <a:buFont typeface="+mj-lt"/>
              <a:buAutoNum type="arabicPeriod"/>
            </a:pPr>
            <a:r>
              <a:rPr lang="it-IT" sz="1200" kern="1200" dirty="0">
                <a:solidFill>
                  <a:schemeClr val="tx1"/>
                </a:solidFill>
                <a:effectLst/>
                <a:latin typeface="+mn-lt"/>
                <a:ea typeface="+mn-ea"/>
                <a:cs typeface="+mn-cs"/>
              </a:rPr>
              <a:t>(la disponibilità di prodotti innovativi è, infatti, </a:t>
            </a:r>
          </a:p>
          <a:p>
            <a:pPr marL="228600" indent="-228600">
              <a:buFont typeface="+mj-lt"/>
              <a:buAutoNum type="arabicPeriod"/>
            </a:pPr>
            <a:r>
              <a:rPr lang="it-IT" sz="1200" kern="1200" dirty="0">
                <a:solidFill>
                  <a:schemeClr val="tx1"/>
                </a:solidFill>
                <a:effectLst/>
                <a:latin typeface="+mn-lt"/>
                <a:ea typeface="+mn-ea"/>
                <a:cs typeface="+mn-cs"/>
              </a:rPr>
              <a:t>indicata solo dal 19,1% del campione).</a:t>
            </a:r>
          </a:p>
          <a:p>
            <a:pPr marL="228600" indent="-228600">
              <a:buFont typeface="+mj-lt"/>
              <a:buAutoNum type="arabicPeriod"/>
            </a:pPr>
            <a:r>
              <a:rPr lang="it-IT" sz="1200" kern="1200" dirty="0">
                <a:solidFill>
                  <a:schemeClr val="tx1"/>
                </a:solidFill>
                <a:effectLst/>
                <a:latin typeface="+mn-lt"/>
                <a:ea typeface="+mn-ea"/>
                <a:cs typeface="+mn-cs"/>
              </a:rPr>
              <a:t>I giovani sono maggiormente </a:t>
            </a:r>
          </a:p>
          <a:p>
            <a:pPr marL="228600" indent="-228600">
              <a:buFont typeface="+mj-lt"/>
              <a:buAutoNum type="arabicPeriod"/>
            </a:pPr>
            <a:r>
              <a:rPr lang="it-IT" sz="1200" kern="1200" dirty="0">
                <a:solidFill>
                  <a:schemeClr val="tx1"/>
                </a:solidFill>
                <a:effectLst/>
                <a:latin typeface="+mn-lt"/>
                <a:ea typeface="+mn-ea"/>
                <a:cs typeface="+mn-cs"/>
              </a:rPr>
              <a:t>influenzati dal consiglio di amici e parenti </a:t>
            </a:r>
          </a:p>
          <a:p>
            <a:pPr marL="228600" indent="-228600">
              <a:buFont typeface="+mj-lt"/>
              <a:buAutoNum type="arabicPeriod"/>
            </a:pPr>
            <a:r>
              <a:rPr lang="it-IT" sz="1200" kern="1200" dirty="0">
                <a:solidFill>
                  <a:schemeClr val="tx1"/>
                </a:solidFill>
                <a:effectLst/>
                <a:latin typeface="+mn-lt"/>
                <a:ea typeface="+mn-ea"/>
                <a:cs typeface="+mn-cs"/>
              </a:rPr>
              <a:t>e dalla possibilità di fruire dei servizi bancari tramite </a:t>
            </a:r>
            <a:r>
              <a:rPr lang="it-IT" sz="1200" kern="1200" dirty="0" err="1">
                <a:solidFill>
                  <a:schemeClr val="tx1"/>
                </a:solidFill>
                <a:effectLst/>
                <a:latin typeface="+mn-lt"/>
                <a:ea typeface="+mn-ea"/>
                <a:cs typeface="+mn-cs"/>
              </a:rPr>
              <a:t>smartphone</a:t>
            </a:r>
            <a:r>
              <a:rPr lang="it-IT" sz="1200" kern="1200" dirty="0">
                <a:solidFill>
                  <a:schemeClr val="tx1"/>
                </a:solidFill>
                <a:effectLst/>
                <a:latin typeface="+mn-lt"/>
                <a:ea typeface="+mn-ea"/>
                <a:cs typeface="+mn-cs"/>
              </a:rPr>
              <a:t>, </a:t>
            </a:r>
          </a:p>
          <a:p>
            <a:pPr marL="228600" indent="-228600">
              <a:buFont typeface="+mj-lt"/>
              <a:buAutoNum type="arabicPeriod"/>
            </a:pPr>
            <a:r>
              <a:rPr lang="it-IT" sz="1200" kern="1200" dirty="0">
                <a:solidFill>
                  <a:schemeClr val="tx1"/>
                </a:solidFill>
                <a:effectLst/>
                <a:latin typeface="+mn-lt"/>
                <a:ea typeface="+mn-ea"/>
                <a:cs typeface="+mn-cs"/>
              </a:rPr>
              <a:t>mentre gli over 55 sono più attenti </a:t>
            </a:r>
          </a:p>
          <a:p>
            <a:pPr marL="228600" indent="-228600">
              <a:buFont typeface="+mj-lt"/>
              <a:buAutoNum type="arabicPeriod"/>
            </a:pPr>
            <a:r>
              <a:rPr lang="it-IT" sz="1200" kern="1200" dirty="0">
                <a:solidFill>
                  <a:schemeClr val="tx1"/>
                </a:solidFill>
                <a:effectLst/>
                <a:latin typeface="+mn-lt"/>
                <a:ea typeface="+mn-ea"/>
                <a:cs typeface="+mn-cs"/>
              </a:rPr>
              <a:t>a condizioni economiche </a:t>
            </a:r>
          </a:p>
          <a:p>
            <a:pPr marL="228600" indent="-228600">
              <a:buFont typeface="+mj-lt"/>
              <a:buAutoNum type="arabicPeriod"/>
            </a:pPr>
            <a:r>
              <a:rPr lang="it-IT" sz="1200" kern="1200" dirty="0">
                <a:solidFill>
                  <a:schemeClr val="tx1"/>
                </a:solidFill>
                <a:effectLst/>
                <a:latin typeface="+mn-lt"/>
                <a:ea typeface="+mn-ea"/>
                <a:cs typeface="+mn-cs"/>
              </a:rPr>
              <a:t>e campagne promozionali </a:t>
            </a:r>
          </a:p>
          <a:p>
            <a:pPr marL="228600" indent="-228600">
              <a:buFont typeface="+mj-lt"/>
              <a:buAutoNum type="arabicPeriod"/>
            </a:pPr>
            <a:r>
              <a:rPr lang="it-IT" sz="1200" kern="1200" dirty="0">
                <a:solidFill>
                  <a:schemeClr val="tx1"/>
                </a:solidFill>
                <a:effectLst/>
                <a:latin typeface="+mn-lt"/>
                <a:ea typeface="+mn-ea"/>
                <a:cs typeface="+mn-cs"/>
              </a:rPr>
              <a:t>e sono maggiormente influenzati da esperienze negative avute precedentemente con banche tradizionali.</a:t>
            </a: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07981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indent="-228600">
              <a:buFont typeface="+mj-lt"/>
              <a:buAutoNum type="arabicPeriod"/>
            </a:pPr>
            <a:r>
              <a:rPr lang="it-IT" sz="1200" kern="1200">
                <a:solidFill>
                  <a:schemeClr val="tx1"/>
                </a:solidFill>
                <a:effectLst/>
                <a:latin typeface="+mn-lt"/>
                <a:ea typeface="+mn-ea"/>
                <a:cs typeface="+mn-cs"/>
              </a:rPr>
              <a:t>Tra i prodotti innovativi identificati come driver per scegliere una banca online, </a:t>
            </a:r>
          </a:p>
          <a:p>
            <a:pPr marL="228600" indent="-228600">
              <a:buFont typeface="+mj-lt"/>
              <a:buAutoNum type="arabicPeriod"/>
            </a:pPr>
            <a:r>
              <a:rPr lang="it-IT" sz="1200" kern="1200">
                <a:solidFill>
                  <a:schemeClr val="tx1"/>
                </a:solidFill>
                <a:effectLst/>
                <a:latin typeface="+mn-lt"/>
                <a:ea typeface="+mn-ea"/>
                <a:cs typeface="+mn-cs"/>
              </a:rPr>
              <a:t>la maggior parte degli intervistati ha indicato i conti con condizioni economiche favorevoli </a:t>
            </a:r>
          </a:p>
          <a:p>
            <a:pPr marL="228600" indent="-228600">
              <a:buFont typeface="+mj-lt"/>
              <a:buAutoNum type="arabicPeriod"/>
            </a:pPr>
            <a:r>
              <a:rPr lang="it-IT" sz="1200" kern="1200">
                <a:solidFill>
                  <a:schemeClr val="tx1"/>
                </a:solidFill>
                <a:effectLst/>
                <a:latin typeface="+mn-lt"/>
                <a:ea typeface="+mn-ea"/>
                <a:cs typeface="+mn-cs"/>
              </a:rPr>
              <a:t>(ad esempio tassi agevolati, </a:t>
            </a:r>
          </a:p>
          <a:p>
            <a:pPr marL="228600" indent="-228600">
              <a:buFont typeface="+mj-lt"/>
              <a:buAutoNum type="arabicPeriod"/>
            </a:pPr>
            <a:r>
              <a:rPr lang="it-IT" sz="1200" kern="1200">
                <a:solidFill>
                  <a:schemeClr val="tx1"/>
                </a:solidFill>
                <a:effectLst/>
                <a:latin typeface="+mn-lt"/>
                <a:ea typeface="+mn-ea"/>
                <a:cs typeface="+mn-cs"/>
              </a:rPr>
              <a:t>costi ridotti, </a:t>
            </a:r>
          </a:p>
          <a:p>
            <a:pPr marL="228600" indent="-228600">
              <a:buFont typeface="+mj-lt"/>
              <a:buAutoNum type="arabicPeriod"/>
            </a:pPr>
            <a:r>
              <a:rPr lang="it-IT" sz="1200" kern="1200">
                <a:solidFill>
                  <a:schemeClr val="tx1"/>
                </a:solidFill>
                <a:effectLst/>
                <a:latin typeface="+mn-lt"/>
                <a:ea typeface="+mn-ea"/>
                <a:cs typeface="+mn-cs"/>
              </a:rPr>
              <a:t>o remunerazione di investimenti garantiti). </a:t>
            </a:r>
          </a:p>
          <a:p>
            <a:pPr marL="228600" indent="-228600">
              <a:buFont typeface="+mj-lt"/>
              <a:buAutoNum type="arabicPeriod"/>
            </a:pPr>
            <a:r>
              <a:rPr lang="it-IT" sz="1200" kern="1200">
                <a:solidFill>
                  <a:schemeClr val="tx1"/>
                </a:solidFill>
                <a:effectLst/>
                <a:latin typeface="+mn-lt"/>
                <a:ea typeface="+mn-ea"/>
                <a:cs typeface="+mn-cs"/>
              </a:rPr>
              <a:t>A seguire il campione ha indicato il conto deposito online e/o gestibile online, </a:t>
            </a:r>
          </a:p>
          <a:p>
            <a:pPr marL="228600" indent="-228600">
              <a:buFont typeface="+mj-lt"/>
              <a:buAutoNum type="arabicPeriod"/>
            </a:pPr>
            <a:r>
              <a:rPr lang="it-IT" sz="1200" kern="1200">
                <a:solidFill>
                  <a:schemeClr val="tx1"/>
                </a:solidFill>
                <a:effectLst/>
                <a:latin typeface="+mn-lt"/>
                <a:ea typeface="+mn-ea"/>
                <a:cs typeface="+mn-cs"/>
              </a:rPr>
              <a:t>il conto e le funzionalità fruibili in autonomia tramite sistemi di sicurezza evoluti </a:t>
            </a:r>
          </a:p>
          <a:p>
            <a:pPr marL="228600" indent="-228600">
              <a:buFont typeface="+mj-lt"/>
              <a:buAutoNum type="arabicPeriod"/>
            </a:pPr>
            <a:r>
              <a:rPr lang="it-IT" sz="1200" kern="1200">
                <a:solidFill>
                  <a:schemeClr val="tx1"/>
                </a:solidFill>
                <a:effectLst/>
                <a:latin typeface="+mn-lt"/>
                <a:ea typeface="+mn-ea"/>
                <a:cs typeface="+mn-cs"/>
              </a:rPr>
              <a:t>e la disponibilità di prodotti e finanziamenti flessibili. </a:t>
            </a:r>
          </a:p>
          <a:p>
            <a:pPr marL="228600" indent="-228600">
              <a:buFont typeface="+mj-lt"/>
              <a:buAutoNum type="arabicPeriod"/>
            </a:pPr>
            <a:r>
              <a:rPr lang="it-IT" sz="1200" kern="1200">
                <a:solidFill>
                  <a:schemeClr val="tx1"/>
                </a:solidFill>
                <a:effectLst/>
                <a:latin typeface="+mn-lt"/>
                <a:ea typeface="+mn-ea"/>
                <a:cs typeface="+mn-cs"/>
              </a:rPr>
              <a:t>I giovani under 35</a:t>
            </a:r>
          </a:p>
          <a:p>
            <a:pPr marL="228600" indent="-228600">
              <a:buFont typeface="+mj-lt"/>
              <a:buAutoNum type="arabicPeriod"/>
            </a:pPr>
            <a:r>
              <a:rPr lang="it-IT" sz="1200" kern="1200">
                <a:solidFill>
                  <a:schemeClr val="tx1"/>
                </a:solidFill>
                <a:effectLst/>
                <a:latin typeface="+mn-lt"/>
                <a:ea typeface="+mn-ea"/>
                <a:cs typeface="+mn-cs"/>
              </a:rPr>
              <a:t> sono maggiormente influenzati dall’opportunità di usufruire di conti deposito gestibili online, </a:t>
            </a:r>
          </a:p>
          <a:p>
            <a:pPr marL="228600" indent="-228600">
              <a:buFont typeface="+mj-lt"/>
              <a:buAutoNum type="arabicPeriod"/>
            </a:pPr>
            <a:r>
              <a:rPr lang="it-IT" sz="1200" kern="1200">
                <a:solidFill>
                  <a:schemeClr val="tx1"/>
                </a:solidFill>
                <a:effectLst/>
                <a:latin typeface="+mn-lt"/>
                <a:ea typeface="+mn-ea"/>
                <a:cs typeface="+mn-cs"/>
              </a:rPr>
              <a:t>mentre gli over 35 </a:t>
            </a:r>
          </a:p>
          <a:p>
            <a:pPr marL="228600" indent="-228600">
              <a:buFont typeface="+mj-lt"/>
              <a:buAutoNum type="arabicPeriod"/>
            </a:pPr>
            <a:r>
              <a:rPr lang="it-IT" sz="1200" kern="1200">
                <a:solidFill>
                  <a:schemeClr val="tx1"/>
                </a:solidFill>
                <a:effectLst/>
                <a:latin typeface="+mn-lt"/>
                <a:ea typeface="+mn-ea"/>
                <a:cs typeface="+mn-cs"/>
              </a:rPr>
              <a:t>sono attratti soprattutto dalla possibilità di aprire un conto con condizioni vantaggiose o tassi agevolati.</a:t>
            </a:r>
          </a:p>
          <a:p>
            <a:pPr marL="228600" indent="-228600">
              <a:buFont typeface="+mj-lt"/>
              <a:buAutoNum type="arabicPeriod"/>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5</a:t>
            </a:fld>
            <a:endParaRPr lang="it-IT"/>
          </a:p>
        </p:txBody>
      </p:sp>
    </p:spTree>
    <p:extLst>
      <p:ext uri="{BB962C8B-B14F-4D97-AF65-F5344CB8AC3E}">
        <p14:creationId xmlns:p14="http://schemas.microsoft.com/office/powerpoint/2010/main" val="2733347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a:solidFill>
                  <a:schemeClr val="tx1"/>
                </a:solidFill>
                <a:effectLst/>
                <a:latin typeface="+mn-lt"/>
                <a:ea typeface="+mn-ea"/>
                <a:cs typeface="+mn-cs"/>
              </a:rPr>
              <a:t>AUDIO</a:t>
            </a:r>
          </a:p>
          <a:p>
            <a:pPr marL="228600" indent="-228600">
              <a:buFont typeface="+mj-lt"/>
              <a:buAutoNum type="arabicPeriod"/>
            </a:pPr>
            <a:r>
              <a:rPr lang="it-IT" sz="1200" kern="1200" dirty="0">
                <a:solidFill>
                  <a:schemeClr val="tx1"/>
                </a:solidFill>
                <a:effectLst/>
                <a:latin typeface="+mn-lt"/>
                <a:ea typeface="+mn-ea"/>
                <a:cs typeface="+mn-cs"/>
              </a:rPr>
              <a:t>Il web resta il canale più utilizzato per la fruizione dei servizi bancari, </a:t>
            </a:r>
          </a:p>
          <a:p>
            <a:pPr marL="228600" indent="-228600">
              <a:buFont typeface="+mj-lt"/>
              <a:buAutoNum type="arabicPeriod"/>
            </a:pPr>
            <a:r>
              <a:rPr lang="it-IT" sz="1200" kern="1200" dirty="0">
                <a:solidFill>
                  <a:schemeClr val="tx1"/>
                </a:solidFill>
                <a:effectLst/>
                <a:latin typeface="+mn-lt"/>
                <a:ea typeface="+mn-ea"/>
                <a:cs typeface="+mn-cs"/>
              </a:rPr>
              <a:t>ma si conferma il trend di flessione già registrato nel 2016, </a:t>
            </a:r>
          </a:p>
          <a:p>
            <a:pPr marL="228600" indent="-228600">
              <a:buFont typeface="+mj-lt"/>
              <a:buAutoNum type="arabicPeriod"/>
            </a:pPr>
            <a:r>
              <a:rPr lang="it-IT" sz="1200" kern="1200" dirty="0">
                <a:solidFill>
                  <a:schemeClr val="tx1"/>
                </a:solidFill>
                <a:effectLst/>
                <a:latin typeface="+mn-lt"/>
                <a:ea typeface="+mn-ea"/>
                <a:cs typeface="+mn-cs"/>
              </a:rPr>
              <a:t>in particolare, per le operazioni informative (quali monitoraggio, saldo ed elenco movimenti) </a:t>
            </a:r>
          </a:p>
          <a:p>
            <a:pPr marL="228600" indent="-228600">
              <a:buFont typeface="+mj-lt"/>
              <a:buAutoNum type="arabicPeriod"/>
            </a:pPr>
            <a:r>
              <a:rPr lang="it-IT" sz="1200" kern="1200" dirty="0">
                <a:solidFill>
                  <a:schemeClr val="tx1"/>
                </a:solidFill>
                <a:effectLst/>
                <a:latin typeface="+mn-lt"/>
                <a:ea typeface="+mn-ea"/>
                <a:cs typeface="+mn-cs"/>
              </a:rPr>
              <a:t>e per l’esecuzione delle operazioni dispositive più semplici, </a:t>
            </a:r>
          </a:p>
          <a:p>
            <a:pPr marL="228600" indent="-228600">
              <a:buFont typeface="+mj-lt"/>
              <a:buAutoNum type="arabicPeriod"/>
            </a:pPr>
            <a:r>
              <a:rPr lang="it-IT" sz="1200" kern="1200" dirty="0">
                <a:solidFill>
                  <a:schemeClr val="tx1"/>
                </a:solidFill>
                <a:effectLst/>
                <a:latin typeface="+mn-lt"/>
                <a:ea typeface="+mn-ea"/>
                <a:cs typeface="+mn-cs"/>
              </a:rPr>
              <a:t>per le quali si rafforza la preferenza nei confronti del canale mobile </a:t>
            </a:r>
          </a:p>
          <a:p>
            <a:pPr marL="228600" indent="-228600">
              <a:buFont typeface="+mj-lt"/>
              <a:buAutoNum type="arabicPeriod"/>
            </a:pPr>
            <a:r>
              <a:rPr lang="it-IT" sz="1200" kern="1200" dirty="0">
                <a:solidFill>
                  <a:schemeClr val="tx1"/>
                </a:solidFill>
                <a:effectLst/>
                <a:latin typeface="+mn-lt"/>
                <a:ea typeface="+mn-ea"/>
                <a:cs typeface="+mn-cs"/>
              </a:rPr>
              <a:t>con un effetto di sostituzione nei confronti del canale web, </a:t>
            </a:r>
          </a:p>
          <a:p>
            <a:pPr marL="228600" indent="-228600">
              <a:buFont typeface="+mj-lt"/>
              <a:buAutoNum type="arabicPeriod"/>
            </a:pPr>
            <a:r>
              <a:rPr lang="it-IT" sz="1200" kern="1200" dirty="0">
                <a:solidFill>
                  <a:schemeClr val="tx1"/>
                </a:solidFill>
                <a:effectLst/>
                <a:latin typeface="+mn-lt"/>
                <a:ea typeface="+mn-ea"/>
                <a:cs typeface="+mn-cs"/>
              </a:rPr>
              <a:t>e per l’utilizzo di piattaforme di Personal Financial Management. </a:t>
            </a:r>
          </a:p>
          <a:p>
            <a:pPr marL="228600" indent="-228600">
              <a:buFont typeface="+mj-lt"/>
              <a:buAutoNum type="arabicPeriod"/>
            </a:pPr>
            <a:r>
              <a:rPr lang="it-IT" sz="1200" kern="1200" dirty="0">
                <a:solidFill>
                  <a:schemeClr val="tx1"/>
                </a:solidFill>
                <a:effectLst/>
                <a:latin typeface="+mn-lt"/>
                <a:ea typeface="+mn-ea"/>
                <a:cs typeface="+mn-cs"/>
              </a:rPr>
              <a:t>La filiale mantiene il suo ruolo di supporto </a:t>
            </a:r>
          </a:p>
          <a:p>
            <a:pPr marL="228600" indent="-228600">
              <a:buFont typeface="+mj-lt"/>
              <a:buAutoNum type="arabicPeriod"/>
            </a:pPr>
            <a:r>
              <a:rPr lang="it-IT" sz="1200" kern="1200" dirty="0">
                <a:solidFill>
                  <a:schemeClr val="tx1"/>
                </a:solidFill>
                <a:effectLst/>
                <a:latin typeface="+mn-lt"/>
                <a:ea typeface="+mn-ea"/>
                <a:cs typeface="+mn-cs"/>
              </a:rPr>
              <a:t>per operazioni più complesse </a:t>
            </a:r>
          </a:p>
          <a:p>
            <a:pPr marL="228600" indent="-228600">
              <a:buFont typeface="+mj-lt"/>
              <a:buAutoNum type="arabicPeriod"/>
            </a:pPr>
            <a:r>
              <a:rPr lang="it-IT" sz="1200" kern="1200" dirty="0">
                <a:solidFill>
                  <a:schemeClr val="tx1"/>
                </a:solidFill>
                <a:effectLst/>
                <a:latin typeface="+mn-lt"/>
                <a:ea typeface="+mn-ea"/>
                <a:cs typeface="+mn-cs"/>
              </a:rPr>
              <a:t>e per la consulenza su finanziamenti e investimenti. </a:t>
            </a:r>
          </a:p>
          <a:p>
            <a:pPr marL="228600" indent="-228600">
              <a:buFont typeface="+mj-lt"/>
              <a:buAutoNum type="arabicPeriod"/>
            </a:pPr>
            <a:r>
              <a:rPr lang="it-IT" sz="1200" kern="1200" dirty="0">
                <a:solidFill>
                  <a:schemeClr val="tx1"/>
                </a:solidFill>
                <a:effectLst/>
                <a:latin typeface="+mn-lt"/>
                <a:ea typeface="+mn-ea"/>
                <a:cs typeface="+mn-cs"/>
              </a:rPr>
              <a:t>Mentre i </a:t>
            </a:r>
            <a:r>
              <a:rPr lang="it-IT" sz="1200" kern="1200" dirty="0" err="1">
                <a:solidFill>
                  <a:schemeClr val="tx1"/>
                </a:solidFill>
                <a:effectLst/>
                <a:latin typeface="+mn-lt"/>
                <a:ea typeface="+mn-ea"/>
                <a:cs typeface="+mn-cs"/>
              </a:rPr>
              <a:t>contact</a:t>
            </a:r>
            <a:r>
              <a:rPr lang="it-IT" sz="1200" kern="1200" dirty="0">
                <a:solidFill>
                  <a:schemeClr val="tx1"/>
                </a:solidFill>
                <a:effectLst/>
                <a:latin typeface="+mn-lt"/>
                <a:ea typeface="+mn-ea"/>
                <a:cs typeface="+mn-cs"/>
              </a:rPr>
              <a:t> center, </a:t>
            </a:r>
          </a:p>
          <a:p>
            <a:pPr marL="228600" indent="-228600">
              <a:buFont typeface="+mj-lt"/>
              <a:buAutoNum type="arabicPeriod"/>
            </a:pPr>
            <a:r>
              <a:rPr lang="it-IT" sz="1200" kern="1200" dirty="0">
                <a:solidFill>
                  <a:schemeClr val="tx1"/>
                </a:solidFill>
                <a:effectLst/>
                <a:latin typeface="+mn-lt"/>
                <a:ea typeface="+mn-ea"/>
                <a:cs typeface="+mn-cs"/>
              </a:rPr>
              <a:t>pur mantenendo un ruolo secondario, </a:t>
            </a:r>
          </a:p>
          <a:p>
            <a:pPr marL="228600" indent="-228600">
              <a:buFont typeface="+mj-lt"/>
              <a:buAutoNum type="arabicPeriod"/>
            </a:pPr>
            <a:r>
              <a:rPr lang="it-IT" sz="1200" kern="1200" dirty="0">
                <a:solidFill>
                  <a:schemeClr val="tx1"/>
                </a:solidFill>
                <a:effectLst/>
                <a:latin typeface="+mn-lt"/>
                <a:ea typeface="+mn-ea"/>
                <a:cs typeface="+mn-cs"/>
              </a:rPr>
              <a:t>hanno guadagnato preferenze da parte della clientela, </a:t>
            </a:r>
          </a:p>
          <a:p>
            <a:pPr marL="228600" indent="-228600">
              <a:buFont typeface="+mj-lt"/>
              <a:buAutoNum type="arabicPeriod"/>
            </a:pPr>
            <a:r>
              <a:rPr lang="it-IT" sz="1200" kern="1200" dirty="0">
                <a:solidFill>
                  <a:schemeClr val="tx1"/>
                </a:solidFill>
                <a:effectLst/>
                <a:latin typeface="+mn-lt"/>
                <a:ea typeface="+mn-ea"/>
                <a:cs typeface="+mn-cs"/>
              </a:rPr>
              <a:t>in particolare per la compravendita di prodotti finanziari </a:t>
            </a:r>
          </a:p>
          <a:p>
            <a:pPr marL="228600" indent="-228600">
              <a:buFont typeface="+mj-lt"/>
              <a:buAutoNum type="arabicPeriod"/>
            </a:pPr>
            <a:r>
              <a:rPr lang="it-IT" sz="1200" kern="1200" dirty="0">
                <a:solidFill>
                  <a:schemeClr val="tx1"/>
                </a:solidFill>
                <a:effectLst/>
                <a:latin typeface="+mn-lt"/>
                <a:ea typeface="+mn-ea"/>
                <a:cs typeface="+mn-cs"/>
              </a:rPr>
              <a:t>e la sottoscrizione di prodotti di risparmio.</a:t>
            </a:r>
          </a:p>
          <a:p>
            <a:pPr marL="228600" indent="-228600">
              <a:buFont typeface="+mj-lt"/>
              <a:buAutoNum type="arabicPeriod"/>
            </a:pPr>
            <a:r>
              <a:rPr lang="it-IT" sz="1200" kern="1200" dirty="0">
                <a:solidFill>
                  <a:schemeClr val="tx1"/>
                </a:solidFill>
                <a:effectLst/>
                <a:latin typeface="+mn-lt"/>
                <a:ea typeface="+mn-ea"/>
                <a:cs typeface="+mn-cs"/>
              </a:rPr>
              <a:t>Le chat e video chat sono state </a:t>
            </a:r>
          </a:p>
          <a:p>
            <a:pPr marL="228600" indent="-228600">
              <a:buFont typeface="+mj-lt"/>
              <a:buAutoNum type="arabicPeriod"/>
            </a:pPr>
            <a:r>
              <a:rPr lang="it-IT" sz="1200" kern="1200" dirty="0">
                <a:solidFill>
                  <a:schemeClr val="tx1"/>
                </a:solidFill>
                <a:effectLst/>
                <a:latin typeface="+mn-lt"/>
                <a:ea typeface="+mn-ea"/>
                <a:cs typeface="+mn-cs"/>
              </a:rPr>
              <a:t>indicate da una quota molto limitata di rispondenti e sono utilizzate soprattutto </a:t>
            </a:r>
          </a:p>
          <a:p>
            <a:pPr marL="228600" indent="-228600">
              <a:buFont typeface="+mj-lt"/>
              <a:buAutoNum type="arabicPeriod"/>
            </a:pPr>
            <a:r>
              <a:rPr lang="it-IT" sz="1200" kern="1200" dirty="0">
                <a:solidFill>
                  <a:schemeClr val="tx1"/>
                </a:solidFill>
                <a:effectLst/>
                <a:latin typeface="+mn-lt"/>
                <a:ea typeface="+mn-ea"/>
                <a:cs typeface="+mn-cs"/>
              </a:rPr>
              <a:t>per ottenere servizi di consulenza su finanziamenti ed investimenti.</a:t>
            </a: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8034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b="0" i="0" u="none" strike="noStrike" kern="1200" baseline="0">
                <a:solidFill>
                  <a:schemeClr val="tx1"/>
                </a:solidFill>
                <a:latin typeface="+mn-lt"/>
                <a:ea typeface="+mn-ea"/>
                <a:cs typeface="+mn-cs"/>
              </a:rPr>
              <a:t>AUDIO</a:t>
            </a:r>
          </a:p>
          <a:p>
            <a:pPr marL="228600" indent="-228600">
              <a:buFont typeface="+mj-lt"/>
              <a:buAutoNum type="arabicPeriod"/>
            </a:pPr>
            <a:r>
              <a:rPr lang="it-IT" sz="1200" b="0" i="0" u="none" strike="noStrike" kern="1200" baseline="0">
                <a:solidFill>
                  <a:schemeClr val="tx1"/>
                </a:solidFill>
                <a:latin typeface="+mn-lt"/>
                <a:ea typeface="+mn-ea"/>
                <a:cs typeface="+mn-cs"/>
              </a:rPr>
              <a:t>I canali digitali sono utilizzati dagli utenti soprattutto in fase di pre-vendita:</a:t>
            </a:r>
          </a:p>
          <a:p>
            <a:pPr marL="228600" indent="-228600">
              <a:buFont typeface="+mj-lt"/>
              <a:buAutoNum type="arabicPeriod"/>
            </a:pPr>
            <a:r>
              <a:rPr lang="it-IT" sz="1200" b="0" i="0" u="none" strike="noStrike" kern="1200" baseline="0">
                <a:solidFill>
                  <a:schemeClr val="tx1"/>
                </a:solidFill>
                <a:latin typeface="+mn-lt"/>
                <a:ea typeface="+mn-ea"/>
                <a:cs typeface="+mn-cs"/>
              </a:rPr>
              <a:t> il campione dichiara di utilizzare il web,</a:t>
            </a:r>
          </a:p>
          <a:p>
            <a:pPr marL="228600" indent="-228600">
              <a:buFont typeface="+mj-lt"/>
              <a:buAutoNum type="arabicPeriod"/>
            </a:pPr>
            <a:r>
              <a:rPr lang="it-IT" sz="1200" b="0" i="0" u="none" strike="noStrike" kern="1200" baseline="0">
                <a:solidFill>
                  <a:schemeClr val="tx1"/>
                </a:solidFill>
                <a:latin typeface="+mn-lt"/>
                <a:ea typeface="+mn-ea"/>
                <a:cs typeface="+mn-cs"/>
              </a:rPr>
              <a:t> il mobile </a:t>
            </a:r>
          </a:p>
          <a:p>
            <a:pPr marL="228600" indent="-228600">
              <a:buFont typeface="+mj-lt"/>
              <a:buAutoNum type="arabicPeriod"/>
            </a:pPr>
            <a:r>
              <a:rPr lang="it-IT" sz="1200" b="0" i="0" u="none" strike="noStrike" kern="1200" baseline="0">
                <a:solidFill>
                  <a:schemeClr val="tx1"/>
                </a:solidFill>
                <a:latin typeface="+mn-lt"/>
                <a:ea typeface="+mn-ea"/>
                <a:cs typeface="+mn-cs"/>
              </a:rPr>
              <a:t>e i social </a:t>
            </a:r>
          </a:p>
          <a:p>
            <a:pPr marL="228600" indent="-228600">
              <a:buFont typeface="+mj-lt"/>
              <a:buAutoNum type="arabicPeriod"/>
            </a:pPr>
            <a:r>
              <a:rPr lang="it-IT" sz="1200" b="0" i="0" u="none" strike="noStrike" kern="1200" baseline="0">
                <a:solidFill>
                  <a:schemeClr val="tx1"/>
                </a:solidFill>
                <a:latin typeface="+mn-lt"/>
                <a:ea typeface="+mn-ea"/>
                <a:cs typeface="+mn-cs"/>
              </a:rPr>
              <a:t>prevalentemente per ricercare informazioni sul prodotto </a:t>
            </a:r>
          </a:p>
          <a:p>
            <a:pPr marL="228600" indent="-228600">
              <a:buFont typeface="+mj-lt"/>
              <a:buAutoNum type="arabicPeriod"/>
            </a:pPr>
            <a:r>
              <a:rPr lang="it-IT" sz="1200" b="0" i="0" u="none" strike="noStrike" kern="1200" baseline="0">
                <a:solidFill>
                  <a:schemeClr val="tx1"/>
                </a:solidFill>
                <a:latin typeface="+mn-lt"/>
                <a:ea typeface="+mn-ea"/>
                <a:cs typeface="+mn-cs"/>
              </a:rPr>
              <a:t>e per richiedere assistenza.</a:t>
            </a:r>
          </a:p>
          <a:p>
            <a:pPr marL="228600" indent="-228600">
              <a:buFont typeface="+mj-lt"/>
              <a:buAutoNum type="arabicPeriod"/>
            </a:pPr>
            <a:r>
              <a:rPr lang="it-IT" sz="1200" b="0" i="0" u="none" strike="noStrike" kern="1200" baseline="0">
                <a:solidFill>
                  <a:schemeClr val="tx1"/>
                </a:solidFill>
                <a:latin typeface="+mn-lt"/>
                <a:ea typeface="+mn-ea"/>
                <a:cs typeface="+mn-cs"/>
              </a:rPr>
              <a:t>Nelle fasi di sottoscrizione e vendita dei prodotti i clienti di banca online utilizzano </a:t>
            </a:r>
          </a:p>
          <a:p>
            <a:pPr marL="228600" indent="-228600">
              <a:buFont typeface="+mj-lt"/>
              <a:buAutoNum type="arabicPeriod"/>
            </a:pPr>
            <a:r>
              <a:rPr lang="it-IT" sz="1200" b="0" i="0" u="none" strike="noStrike" kern="1200" baseline="0">
                <a:solidFill>
                  <a:schemeClr val="tx1"/>
                </a:solidFill>
                <a:latin typeface="+mn-lt"/>
                <a:ea typeface="+mn-ea"/>
                <a:cs typeface="+mn-cs"/>
              </a:rPr>
              <a:t>solo nel 21,7% dei casi il canale digitale in modo preponderante. </a:t>
            </a:r>
          </a:p>
          <a:p>
            <a:pPr marL="228600" indent="-228600">
              <a:buFont typeface="+mj-lt"/>
              <a:buAutoNum type="arabicPeriod"/>
            </a:pPr>
            <a:r>
              <a:rPr lang="it-IT" sz="1200" b="0" i="0" u="none" strike="noStrike" kern="1200" baseline="0">
                <a:solidFill>
                  <a:schemeClr val="tx1"/>
                </a:solidFill>
                <a:latin typeface="+mn-lt"/>
                <a:ea typeface="+mn-ea"/>
                <a:cs typeface="+mn-cs"/>
              </a:rPr>
              <a:t>Si riduce invece in modo consistente, passando dal 17,2%</a:t>
            </a:r>
          </a:p>
          <a:p>
            <a:pPr marL="228600" indent="-228600">
              <a:buFont typeface="+mj-lt"/>
              <a:buAutoNum type="arabicPeriod"/>
            </a:pPr>
            <a:r>
              <a:rPr lang="it-IT" sz="1200" b="0" i="0" u="none" strike="noStrike" kern="1200" baseline="0">
                <a:solidFill>
                  <a:schemeClr val="tx1"/>
                </a:solidFill>
                <a:latin typeface="+mn-lt"/>
                <a:ea typeface="+mn-ea"/>
                <a:cs typeface="+mn-cs"/>
              </a:rPr>
              <a:t> al 10,9%, la quota di rispondenti che </a:t>
            </a:r>
          </a:p>
          <a:p>
            <a:pPr marL="228600" indent="-228600">
              <a:buFont typeface="+mj-lt"/>
              <a:buAutoNum type="arabicPeriod"/>
            </a:pPr>
            <a:r>
              <a:rPr lang="it-IT" sz="1200" b="0" i="0" u="none" strike="noStrike" kern="1200" baseline="0">
                <a:solidFill>
                  <a:schemeClr val="tx1"/>
                </a:solidFill>
                <a:latin typeface="+mn-lt"/>
                <a:ea typeface="+mn-ea"/>
                <a:cs typeface="+mn-cs"/>
              </a:rPr>
              <a:t>non utilizzano i canali digitali in alcuna delle fasi del processo di acquisto e sottoscrizione di un prodotto.</a:t>
            </a:r>
          </a:p>
          <a:p>
            <a:pPr marL="228600" indent="-228600">
              <a:buFont typeface="+mj-lt"/>
              <a:buAutoNum type="arabicPeriod"/>
            </a:pPr>
            <a:endParaRPr lang="it-IT" sz="1200" b="0" i="0" u="none" strike="noStrike" kern="1200" baseline="0">
              <a:solidFill>
                <a:schemeClr val="tx1"/>
              </a:solidFill>
              <a:latin typeface="+mn-lt"/>
              <a:ea typeface="+mn-ea"/>
              <a:cs typeface="+mn-cs"/>
            </a:endParaRPr>
          </a:p>
          <a:p>
            <a:pPr marL="228600" indent="-228600">
              <a:buFont typeface="+mj-lt"/>
              <a:buAutoNum type="arabicPeriod"/>
            </a:pPr>
            <a:endParaRPr lang="it-IT" sz="1200" b="0" i="0" u="none" strike="noStrike" kern="1200" baseline="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7</a:t>
            </a:fld>
            <a:endParaRPr lang="it-IT"/>
          </a:p>
        </p:txBody>
      </p:sp>
    </p:spTree>
    <p:extLst>
      <p:ext uri="{BB962C8B-B14F-4D97-AF65-F5344CB8AC3E}">
        <p14:creationId xmlns:p14="http://schemas.microsoft.com/office/powerpoint/2010/main" val="49538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Il mobile banking viene apprezzato soprattutto </a:t>
            </a:r>
          </a:p>
          <a:p>
            <a:pPr marL="228600" indent="-228600">
              <a:buFont typeface="+mj-lt"/>
              <a:buAutoNum type="arabicPeriod"/>
            </a:pPr>
            <a:r>
              <a:rPr lang="it-IT" sz="1200" kern="1200">
                <a:solidFill>
                  <a:schemeClr val="tx1"/>
                </a:solidFill>
                <a:effectLst/>
                <a:latin typeface="+mn-lt"/>
                <a:ea typeface="+mn-ea"/>
                <a:cs typeface="+mn-cs"/>
              </a:rPr>
              <a:t>per la possibilità di operare in tempo reale </a:t>
            </a:r>
          </a:p>
          <a:p>
            <a:pPr marL="228600" indent="-228600">
              <a:buFont typeface="+mj-lt"/>
              <a:buAutoNum type="arabicPeriod"/>
            </a:pPr>
            <a:r>
              <a:rPr lang="it-IT" sz="1200" kern="1200">
                <a:solidFill>
                  <a:schemeClr val="tx1"/>
                </a:solidFill>
                <a:effectLst/>
                <a:latin typeface="+mn-lt"/>
                <a:ea typeface="+mn-ea"/>
                <a:cs typeface="+mn-cs"/>
              </a:rPr>
              <a:t>e in qualunque luogo </a:t>
            </a:r>
          </a:p>
          <a:p>
            <a:pPr marL="228600" indent="-228600">
              <a:buFont typeface="+mj-lt"/>
              <a:buAutoNum type="arabicPeriod"/>
            </a:pPr>
            <a:r>
              <a:rPr lang="it-IT" sz="1200" kern="1200">
                <a:solidFill>
                  <a:schemeClr val="tx1"/>
                </a:solidFill>
                <a:effectLst/>
                <a:latin typeface="+mn-lt"/>
                <a:ea typeface="+mn-ea"/>
                <a:cs typeface="+mn-cs"/>
              </a:rPr>
              <a:t>(indicati rispettivamente dal 55% </a:t>
            </a:r>
          </a:p>
          <a:p>
            <a:pPr marL="228600" indent="-228600">
              <a:buFont typeface="+mj-lt"/>
              <a:buAutoNum type="arabicPeriod"/>
            </a:pPr>
            <a:r>
              <a:rPr lang="it-IT" sz="1200" kern="1200">
                <a:solidFill>
                  <a:schemeClr val="tx1"/>
                </a:solidFill>
                <a:effectLst/>
                <a:latin typeface="+mn-lt"/>
                <a:ea typeface="+mn-ea"/>
                <a:cs typeface="+mn-cs"/>
              </a:rPr>
              <a:t>e dal 53% dei rispondenti che utilizzano questo canale), </a:t>
            </a:r>
          </a:p>
          <a:p>
            <a:pPr marL="228600" indent="-228600">
              <a:buFont typeface="+mj-lt"/>
              <a:buAutoNum type="arabicPeriod"/>
            </a:pPr>
            <a:r>
              <a:rPr lang="it-IT" sz="1200" kern="1200">
                <a:solidFill>
                  <a:schemeClr val="tx1"/>
                </a:solidFill>
                <a:effectLst/>
                <a:latin typeface="+mn-lt"/>
                <a:ea typeface="+mn-ea"/>
                <a:cs typeface="+mn-cs"/>
              </a:rPr>
              <a:t>in particolare dalla clientela con un profilo di ricchezza più elevato. </a:t>
            </a:r>
          </a:p>
          <a:p>
            <a:pPr marL="228600" indent="-228600">
              <a:buFont typeface="+mj-lt"/>
              <a:buAutoNum type="arabicPeriod"/>
            </a:pPr>
            <a:r>
              <a:rPr lang="it-IT" sz="1200" kern="1200">
                <a:solidFill>
                  <a:schemeClr val="tx1"/>
                </a:solidFill>
                <a:effectLst/>
                <a:latin typeface="+mn-lt"/>
                <a:ea typeface="+mn-ea"/>
                <a:cs typeface="+mn-cs"/>
              </a:rPr>
              <a:t>A seguire gli intervistati hanno indicato la semplificazione nella gestione dei prodotti,</a:t>
            </a:r>
          </a:p>
          <a:p>
            <a:pPr marL="228600" indent="-228600">
              <a:buFont typeface="+mj-lt"/>
              <a:buAutoNum type="arabicPeriod"/>
            </a:pPr>
            <a:r>
              <a:rPr lang="it-IT" sz="1200" kern="1200">
                <a:solidFill>
                  <a:schemeClr val="tx1"/>
                </a:solidFill>
                <a:effectLst/>
                <a:latin typeface="+mn-lt"/>
                <a:ea typeface="+mn-ea"/>
                <a:cs typeface="+mn-cs"/>
              </a:rPr>
              <a:t>la possibilità di effettuare i pagamenti tramite la tecnologia NFC</a:t>
            </a:r>
          </a:p>
          <a:p>
            <a:pPr marL="228600" indent="-228600">
              <a:buFont typeface="+mj-lt"/>
              <a:buAutoNum type="arabicPeriod"/>
            </a:pPr>
            <a:r>
              <a:rPr lang="it-IT" sz="1200" kern="1200">
                <a:solidFill>
                  <a:schemeClr val="tx1"/>
                </a:solidFill>
                <a:effectLst/>
                <a:latin typeface="+mn-lt"/>
                <a:ea typeface="+mn-ea"/>
                <a:cs typeface="+mn-cs"/>
              </a:rPr>
              <a:t>la gestione del portafoglio,</a:t>
            </a:r>
          </a:p>
          <a:p>
            <a:pPr marL="228600" indent="-228600">
              <a:buFont typeface="+mj-lt"/>
              <a:buAutoNum type="arabicPeriod"/>
            </a:pPr>
            <a:r>
              <a:rPr lang="it-IT" sz="1200" kern="1200">
                <a:solidFill>
                  <a:schemeClr val="tx1"/>
                </a:solidFill>
                <a:effectLst/>
                <a:latin typeface="+mn-lt"/>
                <a:ea typeface="+mn-ea"/>
                <a:cs typeface="+mn-cs"/>
              </a:rPr>
              <a:t>la possibilità di autorizzare le operazioni dispositive e informative tramite impronta digitale </a:t>
            </a:r>
          </a:p>
          <a:p>
            <a:pPr marL="228600" indent="-228600">
              <a:buFont typeface="+mj-lt"/>
              <a:buAutoNum type="arabicPeriod"/>
            </a:pPr>
            <a:r>
              <a:rPr lang="it-IT" sz="1200" kern="1200">
                <a:solidFill>
                  <a:schemeClr val="tx1"/>
                </a:solidFill>
                <a:effectLst/>
                <a:latin typeface="+mn-lt"/>
                <a:ea typeface="+mn-ea"/>
                <a:cs typeface="+mn-cs"/>
              </a:rPr>
              <a:t>e la possibilità di operare senza carte tramite QR code.</a:t>
            </a:r>
          </a:p>
          <a:p>
            <a:pPr marL="228600" indent="-228600">
              <a:buFont typeface="+mj-lt"/>
              <a:buAutoNum type="arabicPeriod"/>
            </a:pPr>
            <a:r>
              <a:rPr lang="it-IT" sz="1200" kern="1200">
                <a:solidFill>
                  <a:schemeClr val="tx1"/>
                </a:solidFill>
                <a:effectLst/>
                <a:latin typeface="+mn-lt"/>
                <a:ea typeface="+mn-ea"/>
                <a:cs typeface="+mn-cs"/>
              </a:rPr>
              <a:t>La possibilità di personalizzare l’interfaccia, invece, viene percepita come uno degli aspetti meno interessanti del mobile banking.</a:t>
            </a:r>
          </a:p>
          <a:p>
            <a:pPr algn="just">
              <a:lnSpc>
                <a:spcPct val="120000"/>
              </a:lnSpc>
              <a:defRPr/>
            </a:pPr>
            <a:endParaRPr lang="it-IT" sz="1200" dirty="0">
              <a:cs typeface="Arial" charset="0"/>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77017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Secondo la percezione del campione intervistato, la filiale mantiene un ruolo fondamentale per la gestione di problematiche particolari e per situazioni di emergenza: </a:t>
            </a:r>
          </a:p>
          <a:p>
            <a:pPr marL="228600" indent="-228600">
              <a:buFont typeface="+mj-lt"/>
              <a:buAutoNum type="arabicPeriod"/>
            </a:pPr>
            <a:r>
              <a:rPr lang="it-IT" sz="1200" kern="1200">
                <a:solidFill>
                  <a:schemeClr val="tx1"/>
                </a:solidFill>
                <a:effectLst/>
                <a:latin typeface="+mn-lt"/>
                <a:ea typeface="+mn-ea"/>
                <a:cs typeface="+mn-cs"/>
              </a:rPr>
              <a:t>la disponibilità di una rete fisica per gestire le emergenze, infatti, </a:t>
            </a:r>
          </a:p>
          <a:p>
            <a:pPr marL="228600" indent="-228600">
              <a:buFont typeface="+mj-lt"/>
              <a:buAutoNum type="arabicPeriod"/>
            </a:pPr>
            <a:r>
              <a:rPr lang="it-IT" sz="1200" kern="1200">
                <a:solidFill>
                  <a:schemeClr val="tx1"/>
                </a:solidFill>
                <a:effectLst/>
                <a:latin typeface="+mn-lt"/>
                <a:ea typeface="+mn-ea"/>
                <a:cs typeface="+mn-cs"/>
              </a:rPr>
              <a:t>viene indicata dal 57,9% dei clienti di banca tradizionale</a:t>
            </a:r>
          </a:p>
          <a:p>
            <a:pPr marL="228600" indent="-228600">
              <a:buFont typeface="+mj-lt"/>
              <a:buAutoNum type="arabicPeriod"/>
            </a:pPr>
            <a:r>
              <a:rPr lang="it-IT" sz="1200" kern="1200">
                <a:solidFill>
                  <a:schemeClr val="tx1"/>
                </a:solidFill>
                <a:effectLst/>
                <a:latin typeface="+mn-lt"/>
                <a:ea typeface="+mn-ea"/>
                <a:cs typeface="+mn-cs"/>
              </a:rPr>
              <a:t>come driver principale che potrebbe convincerli a </a:t>
            </a:r>
          </a:p>
          <a:p>
            <a:pPr marL="228600" indent="-228600">
              <a:buFont typeface="+mj-lt"/>
              <a:buAutoNum type="arabicPeriod"/>
            </a:pPr>
            <a:r>
              <a:rPr lang="it-IT" sz="1200" kern="1200">
                <a:solidFill>
                  <a:schemeClr val="tx1"/>
                </a:solidFill>
                <a:effectLst/>
                <a:latin typeface="+mn-lt"/>
                <a:ea typeface="+mn-ea"/>
                <a:cs typeface="+mn-cs"/>
              </a:rPr>
              <a:t>scegliere una banca online, </a:t>
            </a:r>
          </a:p>
          <a:p>
            <a:pPr marL="228600" indent="-228600">
              <a:buFont typeface="+mj-lt"/>
              <a:buAutoNum type="arabicPeriod"/>
            </a:pPr>
            <a:r>
              <a:rPr lang="it-IT" sz="1200" kern="1200">
                <a:solidFill>
                  <a:schemeClr val="tx1"/>
                </a:solidFill>
                <a:effectLst/>
                <a:latin typeface="+mn-lt"/>
                <a:ea typeface="+mn-ea"/>
                <a:cs typeface="+mn-cs"/>
              </a:rPr>
              <a:t>un dato in crescita rispetto alla rilevazione dello scorso anno.</a:t>
            </a:r>
          </a:p>
          <a:p>
            <a:pPr marL="228600" indent="-228600">
              <a:buFont typeface="+mj-lt"/>
              <a:buAutoNum type="arabicPeriod"/>
            </a:pPr>
            <a:r>
              <a:rPr lang="it-IT" sz="1200" kern="1200">
                <a:solidFill>
                  <a:schemeClr val="tx1"/>
                </a:solidFill>
                <a:effectLst/>
                <a:latin typeface="+mn-lt"/>
                <a:ea typeface="+mn-ea"/>
                <a:cs typeface="+mn-cs"/>
              </a:rPr>
              <a:t>A seguire i rispondenti hanno indicato l’esistenza di incentivi come coupon o altri premi e benefici riconosciuti per l’operatività online </a:t>
            </a:r>
          </a:p>
          <a:p>
            <a:pPr marL="228600" indent="-228600">
              <a:buFont typeface="+mj-lt"/>
              <a:buAutoNum type="arabicPeriod"/>
            </a:pPr>
            <a:r>
              <a:rPr lang="it-IT" sz="1200" kern="1200">
                <a:solidFill>
                  <a:schemeClr val="tx1"/>
                </a:solidFill>
                <a:effectLst/>
                <a:latin typeface="+mn-lt"/>
                <a:ea typeface="+mn-ea"/>
                <a:cs typeface="+mn-cs"/>
              </a:rPr>
              <a:t>e la possibilità di usufruire di servizi innovativi.</a:t>
            </a:r>
          </a:p>
          <a:p>
            <a:pPr marL="228600" indent="-228600">
              <a:buFont typeface="+mj-lt"/>
              <a:buAutoNum type="arabicPeriod"/>
            </a:pPr>
            <a:r>
              <a:rPr lang="it-IT" sz="1200" kern="1200">
                <a:solidFill>
                  <a:schemeClr val="tx1"/>
                </a:solidFill>
                <a:effectLst/>
                <a:latin typeface="+mn-lt"/>
                <a:ea typeface="+mn-ea"/>
                <a:cs typeface="+mn-cs"/>
              </a:rPr>
              <a:t>La convenienza e il risparmio non sono, invece, elementi sufficienti per indirizzare i clienti verso la scelta di una banca online: </a:t>
            </a:r>
          </a:p>
          <a:p>
            <a:pPr marL="228600" indent="-228600">
              <a:buFont typeface="+mj-lt"/>
              <a:buAutoNum type="arabicPeriod"/>
            </a:pPr>
            <a:r>
              <a:rPr lang="it-IT" sz="1200" kern="1200">
                <a:solidFill>
                  <a:schemeClr val="tx1"/>
                </a:solidFill>
                <a:effectLst/>
                <a:latin typeface="+mn-lt"/>
                <a:ea typeface="+mn-ea"/>
                <a:cs typeface="+mn-cs"/>
              </a:rPr>
              <a:t>solo il 2,1% degli intervistati ha indicato </a:t>
            </a:r>
          </a:p>
          <a:p>
            <a:pPr marL="228600" indent="-228600">
              <a:buFont typeface="+mj-lt"/>
              <a:buAutoNum type="arabicPeriod"/>
            </a:pPr>
            <a:r>
              <a:rPr lang="it-IT" sz="1200" kern="1200">
                <a:solidFill>
                  <a:schemeClr val="tx1"/>
                </a:solidFill>
                <a:effectLst/>
                <a:latin typeface="+mn-lt"/>
                <a:ea typeface="+mn-ea"/>
                <a:cs typeface="+mn-cs"/>
              </a:rPr>
              <a:t>la riduzione dei costi, il risparmio economico e la possibilità di avere un conto a zero spese come motivazione per passare a una banca online.</a:t>
            </a:r>
          </a:p>
          <a:p>
            <a:pPr marL="228600" indent="-228600">
              <a:buFont typeface="+mj-lt"/>
              <a:buAutoNum type="arabicPeriod"/>
            </a:pPr>
            <a:r>
              <a:rPr lang="it-IT" sz="1200" kern="1200">
                <a:solidFill>
                  <a:schemeClr val="tx1"/>
                </a:solidFill>
                <a:effectLst/>
                <a:latin typeface="+mn-lt"/>
                <a:ea typeface="+mn-ea"/>
                <a:cs typeface="+mn-cs"/>
              </a:rPr>
              <a:t>Da evidenziare che solo lo 0,5% del campione </a:t>
            </a:r>
          </a:p>
          <a:p>
            <a:pPr marL="228600" indent="-228600">
              <a:buFont typeface="+mj-lt"/>
              <a:buAutoNum type="arabicPeriod"/>
            </a:pPr>
            <a:r>
              <a:rPr lang="it-IT" sz="1200" kern="1200">
                <a:solidFill>
                  <a:schemeClr val="tx1"/>
                </a:solidFill>
                <a:effectLst/>
                <a:latin typeface="+mn-lt"/>
                <a:ea typeface="+mn-ea"/>
                <a:cs typeface="+mn-cs"/>
              </a:rPr>
              <a:t>esclude a priori l’ipotesi di passare ad una banca online, </a:t>
            </a:r>
          </a:p>
          <a:p>
            <a:pPr marL="228600" indent="-228600">
              <a:buFont typeface="+mj-lt"/>
              <a:buAutoNum type="arabicPeriod"/>
            </a:pPr>
            <a:r>
              <a:rPr lang="it-IT" sz="1200" kern="1200">
                <a:solidFill>
                  <a:schemeClr val="tx1"/>
                </a:solidFill>
                <a:effectLst/>
                <a:latin typeface="+mn-lt"/>
                <a:ea typeface="+mn-ea"/>
                <a:cs typeface="+mn-cs"/>
              </a:rPr>
              <a:t>un valore in calo rispetto allo scorso anno.</a:t>
            </a:r>
          </a:p>
          <a:p>
            <a:pPr marL="228600" indent="-228600">
              <a:buFont typeface="+mj-lt"/>
              <a:buAutoNum type="arabicPeriod"/>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9125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25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2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72393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8046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9542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488942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74292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33586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231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xmlns=""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xmlns=""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xmlns=""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xmlns=""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xmlns=""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xmlns=""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xmlns=""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xmlns=""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val="177660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xmlns=""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xmlns=""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xmlns=""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xmlns=""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val="351747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705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7631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2032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2463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10250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5693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64213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20/11/2018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46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20/11/2018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val="292064848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660"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5.jp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jp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jpg"/><Relationship Id="rId7" Type="http://schemas.openxmlformats.org/officeDocument/2006/relationships/image" Target="../media/image85.png"/><Relationship Id="rId12"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90.jpg"/><Relationship Id="rId7" Type="http://schemas.openxmlformats.org/officeDocument/2006/relationships/diagramData" Target="../diagrams/data3.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92.png"/><Relationship Id="rId11" Type="http://schemas.microsoft.com/office/2007/relationships/diagramDrawing" Target="../diagrams/drawing3.xml"/><Relationship Id="rId5" Type="http://schemas.openxmlformats.org/officeDocument/2006/relationships/image" Target="../media/image91.png"/><Relationship Id="rId10" Type="http://schemas.openxmlformats.org/officeDocument/2006/relationships/diagramColors" Target="../diagrams/colors3.xml"/><Relationship Id="rId4" Type="http://schemas.openxmlformats.org/officeDocument/2006/relationships/image" Target="../media/image72.jpeg"/><Relationship Id="rId9"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99.png"/><Relationship Id="rId5" Type="http://schemas.openxmlformats.org/officeDocument/2006/relationships/image" Target="../media/image72.jpeg"/><Relationship Id="rId4" Type="http://schemas.openxmlformats.org/officeDocument/2006/relationships/image" Target="../media/image98.jp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9.jpeg"/><Relationship Id="rId5" Type="http://schemas.openxmlformats.org/officeDocument/2006/relationships/image" Target="../media/image8.jpg"/><Relationship Id="rId4" Type="http://schemas.openxmlformats.org/officeDocument/2006/relationships/hyperlink" Target="https://www.freepik.com/free-photo/women-holding-social-media-icons_3216142.htm#term=google&amp;page=1&amp;position=19"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20.xml"/><Relationship Id="rId1" Type="http://schemas.openxmlformats.org/officeDocument/2006/relationships/slideLayout" Target="../slideLayouts/slideLayout18.xml"/><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27.png"/><Relationship Id="rId3" Type="http://schemas.openxmlformats.org/officeDocument/2006/relationships/image" Target="../media/image22.jpg"/><Relationship Id="rId7" Type="http://schemas.openxmlformats.org/officeDocument/2006/relationships/diagramColors" Target="../diagrams/colors1.xml"/><Relationship Id="rId12"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QuickStyle" Target="../diagrams/quickStyle1.xml"/><Relationship Id="rId11" Type="http://schemas.openxmlformats.org/officeDocument/2006/relationships/image" Target="../media/image25.png"/><Relationship Id="rId5" Type="http://schemas.openxmlformats.org/officeDocument/2006/relationships/diagramLayout" Target="../diagrams/layout1.xml"/><Relationship Id="rId10" Type="http://schemas.openxmlformats.org/officeDocument/2006/relationships/image" Target="../media/image24.png"/><Relationship Id="rId4" Type="http://schemas.openxmlformats.org/officeDocument/2006/relationships/diagramData" Target="../diagrams/data1.xml"/><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29.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1.png"/><Relationship Id="rId7" Type="http://schemas.openxmlformats.org/officeDocument/2006/relationships/diagramColors" Target="../diagrams/colors2.xml"/><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QuickStyle" Target="../diagrams/quickStyle2.xml"/><Relationship Id="rId11" Type="http://schemas.openxmlformats.org/officeDocument/2006/relationships/image" Target="../media/image33.png"/><Relationship Id="rId5" Type="http://schemas.openxmlformats.org/officeDocument/2006/relationships/diagramLayout" Target="../diagrams/layout2.xml"/><Relationship Id="rId10" Type="http://schemas.openxmlformats.org/officeDocument/2006/relationships/image" Target="../media/image32.png"/><Relationship Id="rId4" Type="http://schemas.openxmlformats.org/officeDocument/2006/relationships/diagramData" Target="../diagrams/data2.xml"/><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xmlns="" id="{EE6EAE5D-D554-4C29-BFCC-8FB07C1A4B42}"/>
              </a:ext>
            </a:extLst>
          </p:cNvPr>
          <p:cNvSpPr/>
          <p:nvPr/>
        </p:nvSpPr>
        <p:spPr>
          <a:xfrm>
            <a:off x="0" y="1605280"/>
            <a:ext cx="12192000" cy="39014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ttangolo 2">
            <a:extLst>
              <a:ext uri="{FF2B5EF4-FFF2-40B4-BE49-F238E27FC236}">
                <a16:creationId xmlns:a16="http://schemas.microsoft.com/office/drawing/2014/main" xmlns="" id="{A0E21B82-D5FE-4693-A1B5-F7CAB16976A4}"/>
              </a:ext>
            </a:extLst>
          </p:cNvPr>
          <p:cNvSpPr/>
          <p:nvPr/>
        </p:nvSpPr>
        <p:spPr>
          <a:xfrm>
            <a:off x="0" y="1605280"/>
            <a:ext cx="12192000" cy="21285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itardo 7">
            <a:extLst>
              <a:ext uri="{FF2B5EF4-FFF2-40B4-BE49-F238E27FC236}">
                <a16:creationId xmlns:a16="http://schemas.microsoft.com/office/drawing/2014/main" xmlns="" id="{B7123CEB-155E-4C7B-8A86-118048044F1A}"/>
              </a:ext>
            </a:extLst>
          </p:cNvPr>
          <p:cNvSpPr/>
          <p:nvPr/>
        </p:nvSpPr>
        <p:spPr>
          <a:xfrm rot="5400000">
            <a:off x="2514837" y="-1188954"/>
            <a:ext cx="2743201" cy="10033236"/>
          </a:xfrm>
          <a:prstGeom prst="flowChartDela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ES" sz="3600" b="1">
                <a:solidFill>
                  <a:schemeClr val="tx2">
                    <a:lumMod val="75000"/>
                  </a:schemeClr>
                </a:solidFill>
                <a:latin typeface="Articulate Light" panose="02000503040000020004" pitchFamily="2" charset="0"/>
              </a:rPr>
              <a:t>Digital banking: la survey - Parte 2 </a:t>
            </a:r>
            <a:r>
              <a:rPr lang="it-IT" sz="3600" b="1">
                <a:solidFill>
                  <a:schemeClr val="tx2">
                    <a:lumMod val="75000"/>
                  </a:schemeClr>
                </a:solidFill>
                <a:latin typeface="Articulate Light" panose="02000503040000020004" pitchFamily="2" charset="0"/>
              </a:rPr>
              <a:t>Lezione 3</a:t>
            </a:r>
            <a:endParaRPr lang="it-IT" sz="3600" b="1" dirty="0">
              <a:solidFill>
                <a:schemeClr val="tx2">
                  <a:lumMod val="75000"/>
                </a:schemeClr>
              </a:solidFill>
              <a:latin typeface="Articulate Light" panose="02000503040000020004" pitchFamily="2" charset="0"/>
            </a:endParaRPr>
          </a:p>
        </p:txBody>
      </p:sp>
      <p:cxnSp>
        <p:nvCxnSpPr>
          <p:cNvPr id="17" name="Connettore diritto 16">
            <a:extLst>
              <a:ext uri="{FF2B5EF4-FFF2-40B4-BE49-F238E27FC236}">
                <a16:creationId xmlns:a16="http://schemas.microsoft.com/office/drawing/2014/main" xmlns="" id="{9AC420FA-A18E-4CB2-BAB3-A63E3EC1ED91}"/>
              </a:ext>
            </a:extLst>
          </p:cNvPr>
          <p:cNvCxnSpPr/>
          <p:nvPr/>
        </p:nvCxnSpPr>
        <p:spPr>
          <a:xfrm>
            <a:off x="0" y="3733800"/>
            <a:ext cx="777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xmlns="" id="{23974546-CBAC-4664-9B03-882C9DC135E3}"/>
              </a:ext>
            </a:extLst>
          </p:cNvPr>
          <p:cNvCxnSpPr>
            <a:cxnSpLocks/>
          </p:cNvCxnSpPr>
          <p:nvPr/>
        </p:nvCxnSpPr>
        <p:spPr>
          <a:xfrm>
            <a:off x="11559396" y="3733800"/>
            <a:ext cx="632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magine correlata"/>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43800" y="1501774"/>
            <a:ext cx="4331898" cy="3817219"/>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xmlns="" id="{90DA1A73-3CB5-4205-BD2D-EA07307BCE52}"/>
              </a:ext>
            </a:extLst>
          </p:cNvPr>
          <p:cNvSpPr txBox="1"/>
          <p:nvPr/>
        </p:nvSpPr>
        <p:spPr>
          <a:xfrm>
            <a:off x="203200" y="1661340"/>
            <a:ext cx="5260622" cy="369332"/>
          </a:xfrm>
          <a:prstGeom prst="rect">
            <a:avLst/>
          </a:prstGeom>
          <a:noFill/>
        </p:spPr>
        <p:txBody>
          <a:bodyPr wrap="square" rtlCol="0">
            <a:spAutoFit/>
          </a:bodyPr>
          <a:lstStyle/>
          <a:p>
            <a:r>
              <a:rPr lang="it-IT"/>
              <a:t>MODULO 2 - Rischi e strumenti di investimento</a:t>
            </a:r>
          </a:p>
        </p:txBody>
      </p:sp>
    </p:spTree>
    <p:extLst>
      <p:ext uri="{BB962C8B-B14F-4D97-AF65-F5344CB8AC3E}">
        <p14:creationId xmlns:p14="http://schemas.microsoft.com/office/powerpoint/2010/main" val="117333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xmlns="" id="{8AA135C1-60F5-41E3-BC26-F98C1F4A1A9A}"/>
              </a:ext>
            </a:extLst>
          </p:cNvPr>
          <p:cNvSpPr/>
          <p:nvPr/>
        </p:nvSpPr>
        <p:spPr>
          <a:xfrm>
            <a:off x="1525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Elaborazione 13">
            <a:extLst>
              <a:ext uri="{FF2B5EF4-FFF2-40B4-BE49-F238E27FC236}">
                <a16:creationId xmlns:a16="http://schemas.microsoft.com/office/drawing/2014/main" xmlns="" id="{D196522F-FD5B-4D98-8E11-918D3F154707}"/>
              </a:ext>
            </a:extLst>
          </p:cNvPr>
          <p:cNvSpPr/>
          <p:nvPr/>
        </p:nvSpPr>
        <p:spPr>
          <a:xfrm>
            <a:off x="-15240" y="436728"/>
            <a:ext cx="8190249" cy="3457002"/>
          </a:xfrm>
          <a:prstGeom prst="flowChartProcess">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9</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servizi e canali utilizzati 5/5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a:t>Immagine</a:t>
            </a:r>
          </a:p>
          <a:p>
            <a:r>
              <a:rPr lang="it-IT" sz="1400"/>
              <a:t>https://pixabay.com/it/on-line-lo-shopping-abbigliamento-2900303/</a:t>
            </a:r>
          </a:p>
        </p:txBody>
      </p:sp>
      <p:sp>
        <p:nvSpPr>
          <p:cNvPr id="25" name="CasellaDiTesto 24">
            <a:extLst>
              <a:ext uri="{FF2B5EF4-FFF2-40B4-BE49-F238E27FC236}">
                <a16:creationId xmlns:a16="http://schemas.microsoft.com/office/drawing/2014/main" xmlns="" id="{27186AD6-060E-4A5F-9A0A-AF35D77334FB}"/>
              </a:ext>
            </a:extLst>
          </p:cNvPr>
          <p:cNvSpPr txBox="1"/>
          <p:nvPr/>
        </p:nvSpPr>
        <p:spPr>
          <a:xfrm>
            <a:off x="1528991" y="730106"/>
            <a:ext cx="3038920" cy="461665"/>
          </a:xfrm>
          <a:prstGeom prst="rect">
            <a:avLst/>
          </a:prstGeom>
          <a:noFill/>
        </p:spPr>
        <p:txBody>
          <a:bodyPr wrap="square" rtlCol="0">
            <a:spAutoFit/>
          </a:bodyPr>
          <a:lstStyle/>
          <a:p>
            <a:pPr lvl="0" defTabSz="914400">
              <a:spcBef>
                <a:spcPts val="1000"/>
              </a:spcBef>
              <a:defRPr/>
            </a:pPr>
            <a:r>
              <a:rPr lang="it-IT" sz="2400" b="1">
                <a:latin typeface="Tempus Sans ITC" panose="04020404030D07020202" pitchFamily="82" charset="0"/>
                <a:cs typeface="Gisha" panose="020B0502040204020203" pitchFamily="34" charset="-79"/>
              </a:rPr>
              <a:t>Servizi innovativi</a:t>
            </a:r>
            <a:endParaRPr lang="it-IT" sz="2400" b="1" dirty="0">
              <a:latin typeface="Tempus Sans ITC" panose="04020404030D07020202" pitchFamily="82" charset="0"/>
              <a:cs typeface="Gisha" panose="020B0502040204020203" pitchFamily="34" charset="-79"/>
            </a:endParaRP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47" name="Rettangolo arrotondato 46"/>
          <p:cNvSpPr/>
          <p:nvPr/>
        </p:nvSpPr>
        <p:spPr>
          <a:xfrm>
            <a:off x="1097687" y="1476696"/>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5" name="Rettangolo arrotondato 44"/>
          <p:cNvSpPr/>
          <p:nvPr/>
        </p:nvSpPr>
        <p:spPr>
          <a:xfrm>
            <a:off x="1057400" y="770171"/>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368857" y="1034628"/>
            <a:ext cx="6370724" cy="5289425"/>
          </a:xfrm>
          <a:prstGeom prst="flowChartDocument">
            <a:avLst/>
          </a:prstGeom>
          <a:blipFill dpi="0" rotWithShape="0">
            <a:blip r:embed="rId3"/>
            <a:srcRect/>
            <a:stretch>
              <a:fillRect l="-59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xmlns="" id="{8B67F162-829E-478F-A54A-FF77280B3714}"/>
              </a:ext>
            </a:extLst>
          </p:cNvPr>
          <p:cNvSpPr txBox="1"/>
          <p:nvPr/>
        </p:nvSpPr>
        <p:spPr>
          <a:xfrm>
            <a:off x="1516549" y="1463047"/>
            <a:ext cx="4843440" cy="646331"/>
          </a:xfrm>
          <a:prstGeom prst="rect">
            <a:avLst/>
          </a:prstGeom>
          <a:noFill/>
        </p:spPr>
        <p:txBody>
          <a:bodyPr wrap="square" rtlCol="0">
            <a:spAutoFit/>
          </a:bodyPr>
          <a:lstStyle/>
          <a:p>
            <a:r>
              <a:rPr lang="it-IT"/>
              <a:t>Effettuare pagamenti tramite smartphone (NFC)</a:t>
            </a:r>
          </a:p>
        </p:txBody>
      </p:sp>
      <p:sp>
        <p:nvSpPr>
          <p:cNvPr id="49" name="CasellaDiTesto 48">
            <a:extLst>
              <a:ext uri="{FF2B5EF4-FFF2-40B4-BE49-F238E27FC236}">
                <a16:creationId xmlns:a16="http://schemas.microsoft.com/office/drawing/2014/main" xmlns="" id="{D31900BB-C1D2-46F0-9C11-88D200C5718A}"/>
              </a:ext>
            </a:extLst>
          </p:cNvPr>
          <p:cNvSpPr txBox="1"/>
          <p:nvPr/>
        </p:nvSpPr>
        <p:spPr>
          <a:xfrm>
            <a:off x="1070563" y="4128064"/>
            <a:ext cx="5289426" cy="369332"/>
          </a:xfrm>
          <a:prstGeom prst="rect">
            <a:avLst/>
          </a:prstGeom>
          <a:noFill/>
        </p:spPr>
        <p:txBody>
          <a:bodyPr wrap="square" rtlCol="0">
            <a:spAutoFit/>
          </a:bodyPr>
          <a:lstStyle/>
          <a:p>
            <a:r>
              <a:rPr lang="it-IT" b="1"/>
              <a:t>Altri elementi innovativi di interesse…</a:t>
            </a:r>
            <a:endParaRPr lang="it-IT" b="1" dirty="0"/>
          </a:p>
        </p:txBody>
      </p:sp>
      <p:sp>
        <p:nvSpPr>
          <p:cNvPr id="60" name="Rettangolo arrotondato 46">
            <a:extLst>
              <a:ext uri="{FF2B5EF4-FFF2-40B4-BE49-F238E27FC236}">
                <a16:creationId xmlns:a16="http://schemas.microsoft.com/office/drawing/2014/main" xmlns="" id="{12FFF416-A73A-4A96-9512-9A02A5F8B795}"/>
              </a:ext>
            </a:extLst>
          </p:cNvPr>
          <p:cNvSpPr/>
          <p:nvPr/>
        </p:nvSpPr>
        <p:spPr>
          <a:xfrm>
            <a:off x="1107025" y="2521168"/>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2" name="Rettangolo arrotondato 46">
            <a:extLst>
              <a:ext uri="{FF2B5EF4-FFF2-40B4-BE49-F238E27FC236}">
                <a16:creationId xmlns:a16="http://schemas.microsoft.com/office/drawing/2014/main" xmlns="" id="{51725438-745D-436C-A7A1-42128C94F968}"/>
              </a:ext>
            </a:extLst>
          </p:cNvPr>
          <p:cNvSpPr/>
          <p:nvPr/>
        </p:nvSpPr>
        <p:spPr>
          <a:xfrm>
            <a:off x="565227" y="4141544"/>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63" name="Rettangolo arrotondato 46">
            <a:extLst>
              <a:ext uri="{FF2B5EF4-FFF2-40B4-BE49-F238E27FC236}">
                <a16:creationId xmlns:a16="http://schemas.microsoft.com/office/drawing/2014/main" xmlns="" id="{B6F4F1EB-9E55-4D92-A949-72926586C7E6}"/>
              </a:ext>
            </a:extLst>
          </p:cNvPr>
          <p:cNvSpPr/>
          <p:nvPr/>
        </p:nvSpPr>
        <p:spPr>
          <a:xfrm>
            <a:off x="844945" y="4715581"/>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64" name="Rettangolo arrotondato 46">
            <a:extLst>
              <a:ext uri="{FF2B5EF4-FFF2-40B4-BE49-F238E27FC236}">
                <a16:creationId xmlns:a16="http://schemas.microsoft.com/office/drawing/2014/main" xmlns="" id="{3BFC161E-CDE3-4446-95B9-564C79F5C04D}"/>
              </a:ext>
            </a:extLst>
          </p:cNvPr>
          <p:cNvSpPr/>
          <p:nvPr/>
        </p:nvSpPr>
        <p:spPr>
          <a:xfrm>
            <a:off x="898341" y="5729931"/>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65" name="Rettangolo arrotondato 46">
            <a:extLst>
              <a:ext uri="{FF2B5EF4-FFF2-40B4-BE49-F238E27FC236}">
                <a16:creationId xmlns:a16="http://schemas.microsoft.com/office/drawing/2014/main" xmlns="" id="{75576A33-0280-4C07-99A7-7F2B1DF84B4B}"/>
              </a:ext>
            </a:extLst>
          </p:cNvPr>
          <p:cNvSpPr/>
          <p:nvPr/>
        </p:nvSpPr>
        <p:spPr>
          <a:xfrm>
            <a:off x="10516604" y="2759351"/>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a:t>
            </a:r>
            <a:endParaRPr lang="it-IT" dirty="0"/>
          </a:p>
        </p:txBody>
      </p:sp>
      <p:sp>
        <p:nvSpPr>
          <p:cNvPr id="66" name="Rettangolo arrotondato 23">
            <a:extLst>
              <a:ext uri="{FF2B5EF4-FFF2-40B4-BE49-F238E27FC236}">
                <a16:creationId xmlns:a16="http://schemas.microsoft.com/office/drawing/2014/main" xmlns="" id="{31B1E359-4E50-49D1-837F-F9CE22BCB902}"/>
              </a:ext>
            </a:extLst>
          </p:cNvPr>
          <p:cNvSpPr/>
          <p:nvPr/>
        </p:nvSpPr>
        <p:spPr>
          <a:xfrm>
            <a:off x="7649024" y="3697203"/>
            <a:ext cx="479501" cy="32861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it-IT">
                <a:solidFill>
                  <a:prstClr val="black"/>
                </a:solidFill>
                <a:latin typeface="Century Gothic"/>
              </a:rPr>
              <a:t>12</a:t>
            </a:r>
            <a:endParaRPr kumimoji="0" lang="it-IT"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6" name="CasellaDiTesto 35">
            <a:extLst>
              <a:ext uri="{FF2B5EF4-FFF2-40B4-BE49-F238E27FC236}">
                <a16:creationId xmlns:a16="http://schemas.microsoft.com/office/drawing/2014/main" xmlns="" id="{609BABB4-75B2-494F-8CE4-DA2ED034FBEB}"/>
              </a:ext>
            </a:extLst>
          </p:cNvPr>
          <p:cNvSpPr txBox="1"/>
          <p:nvPr/>
        </p:nvSpPr>
        <p:spPr>
          <a:xfrm>
            <a:off x="1528991" y="2493358"/>
            <a:ext cx="4179845" cy="646331"/>
          </a:xfrm>
          <a:prstGeom prst="rect">
            <a:avLst/>
          </a:prstGeom>
          <a:noFill/>
        </p:spPr>
        <p:txBody>
          <a:bodyPr wrap="square" rtlCol="0">
            <a:spAutoFit/>
          </a:bodyPr>
          <a:lstStyle/>
          <a:p>
            <a:r>
              <a:rPr lang="it-IT"/>
              <a:t>Trasferire somme di denaro tramite smartphone </a:t>
            </a:r>
          </a:p>
        </p:txBody>
      </p:sp>
      <p:sp>
        <p:nvSpPr>
          <p:cNvPr id="46" name="CasellaDiTesto 45">
            <a:extLst>
              <a:ext uri="{FF2B5EF4-FFF2-40B4-BE49-F238E27FC236}">
                <a16:creationId xmlns:a16="http://schemas.microsoft.com/office/drawing/2014/main" xmlns="" id="{AD10F32A-3971-41E4-A23D-B99256F1552D}"/>
              </a:ext>
            </a:extLst>
          </p:cNvPr>
          <p:cNvSpPr txBox="1"/>
          <p:nvPr/>
        </p:nvSpPr>
        <p:spPr>
          <a:xfrm>
            <a:off x="1293556" y="4751570"/>
            <a:ext cx="5289426" cy="646331"/>
          </a:xfrm>
          <a:prstGeom prst="rect">
            <a:avLst/>
          </a:prstGeom>
          <a:noFill/>
        </p:spPr>
        <p:txBody>
          <a:bodyPr wrap="square" rtlCol="0">
            <a:spAutoFit/>
          </a:bodyPr>
          <a:lstStyle/>
          <a:p>
            <a:r>
              <a:rPr lang="it-IT"/>
              <a:t>Possibilità di effettuare acquisti online tramite app della banca </a:t>
            </a:r>
            <a:endParaRPr lang="it-IT" dirty="0"/>
          </a:p>
        </p:txBody>
      </p:sp>
      <p:sp>
        <p:nvSpPr>
          <p:cNvPr id="51" name="CasellaDiTesto 50">
            <a:extLst>
              <a:ext uri="{FF2B5EF4-FFF2-40B4-BE49-F238E27FC236}">
                <a16:creationId xmlns:a16="http://schemas.microsoft.com/office/drawing/2014/main" xmlns="" id="{D79CA922-3FD4-4C31-80D4-344BD996D380}"/>
              </a:ext>
            </a:extLst>
          </p:cNvPr>
          <p:cNvSpPr txBox="1"/>
          <p:nvPr/>
        </p:nvSpPr>
        <p:spPr>
          <a:xfrm>
            <a:off x="1293556" y="5882748"/>
            <a:ext cx="5289426" cy="646331"/>
          </a:xfrm>
          <a:prstGeom prst="rect">
            <a:avLst/>
          </a:prstGeom>
          <a:noFill/>
        </p:spPr>
        <p:txBody>
          <a:bodyPr wrap="square" rtlCol="0">
            <a:spAutoFit/>
          </a:bodyPr>
          <a:lstStyle/>
          <a:p>
            <a:r>
              <a:rPr lang="it-IT"/>
              <a:t>Opportunità di avere una visione integrata di tutti i rapporti bancari</a:t>
            </a:r>
            <a:endParaRPr lang="it-IT" dirty="0"/>
          </a:p>
        </p:txBody>
      </p:sp>
      <p:pic>
        <p:nvPicPr>
          <p:cNvPr id="6" name="Immagine 5">
            <a:extLst>
              <a:ext uri="{FF2B5EF4-FFF2-40B4-BE49-F238E27FC236}">
                <a16:creationId xmlns:a16="http://schemas.microsoft.com/office/drawing/2014/main" xmlns="" id="{36F9D08F-7418-4481-A4DA-FFD3DC3ECA6C}"/>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451631" y="1512122"/>
            <a:ext cx="751352" cy="751352"/>
          </a:xfrm>
          <a:prstGeom prst="rect">
            <a:avLst/>
          </a:prstGeom>
        </p:spPr>
      </p:pic>
      <p:pic>
        <p:nvPicPr>
          <p:cNvPr id="9" name="Immagine 8">
            <a:extLst>
              <a:ext uri="{FF2B5EF4-FFF2-40B4-BE49-F238E27FC236}">
                <a16:creationId xmlns:a16="http://schemas.microsoft.com/office/drawing/2014/main" xmlns="" id="{8CACA541-01DF-46FB-A33A-A6639400F653}"/>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91966" y="2499693"/>
            <a:ext cx="1011000" cy="1011000"/>
          </a:xfrm>
          <a:prstGeom prst="rect">
            <a:avLst/>
          </a:prstGeom>
        </p:spPr>
      </p:pic>
      <p:sp>
        <p:nvSpPr>
          <p:cNvPr id="57" name="Goccia 56">
            <a:extLst>
              <a:ext uri="{FF2B5EF4-FFF2-40B4-BE49-F238E27FC236}">
                <a16:creationId xmlns:a16="http://schemas.microsoft.com/office/drawing/2014/main" xmlns="" id="{B1C6AE89-C0DC-405A-96BB-CF0AAAA6E354}"/>
              </a:ext>
            </a:extLst>
          </p:cNvPr>
          <p:cNvSpPr/>
          <p:nvPr/>
        </p:nvSpPr>
        <p:spPr>
          <a:xfrm rot="19945639">
            <a:off x="5351484" y="2948717"/>
            <a:ext cx="1286595" cy="577814"/>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Under 35</a:t>
            </a:r>
            <a:endParaRPr lang="it-IT" sz="1400" b="1" dirty="0">
              <a:solidFill>
                <a:srgbClr val="23585E"/>
              </a:solidFill>
              <a:latin typeface="Tempus Sans ITC" panose="04020404030D07020202" pitchFamily="82" charset="0"/>
            </a:endParaRPr>
          </a:p>
        </p:txBody>
      </p:sp>
      <p:pic>
        <p:nvPicPr>
          <p:cNvPr id="16" name="Immagine 15">
            <a:extLst>
              <a:ext uri="{FF2B5EF4-FFF2-40B4-BE49-F238E27FC236}">
                <a16:creationId xmlns:a16="http://schemas.microsoft.com/office/drawing/2014/main" xmlns="" id="{C8E7E563-8E03-499B-A671-16BC24DA0FA1}"/>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207891" y="4617531"/>
            <a:ext cx="904359" cy="904359"/>
          </a:xfrm>
          <a:prstGeom prst="rect">
            <a:avLst/>
          </a:prstGeom>
        </p:spPr>
      </p:pic>
      <p:pic>
        <p:nvPicPr>
          <p:cNvPr id="18" name="Immagine 17">
            <a:extLst>
              <a:ext uri="{FF2B5EF4-FFF2-40B4-BE49-F238E27FC236}">
                <a16:creationId xmlns:a16="http://schemas.microsoft.com/office/drawing/2014/main" xmlns="" id="{84DA29FD-438B-48AB-843F-0D0225E63E92}"/>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09081" y="5930975"/>
            <a:ext cx="814481" cy="814481"/>
          </a:xfrm>
          <a:prstGeom prst="rect">
            <a:avLst/>
          </a:prstGeom>
        </p:spPr>
      </p:pic>
      <p:sp>
        <p:nvSpPr>
          <p:cNvPr id="61" name="Rettangolo arrotondato 46">
            <a:extLst>
              <a:ext uri="{FF2B5EF4-FFF2-40B4-BE49-F238E27FC236}">
                <a16:creationId xmlns:a16="http://schemas.microsoft.com/office/drawing/2014/main" xmlns="" id="{F20594C4-8551-4C6D-A620-7052AE4B720E}"/>
              </a:ext>
            </a:extLst>
          </p:cNvPr>
          <p:cNvSpPr/>
          <p:nvPr/>
        </p:nvSpPr>
        <p:spPr>
          <a:xfrm>
            <a:off x="5011692" y="3133280"/>
            <a:ext cx="524159" cy="3198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Tree>
    <p:extLst>
      <p:ext uri="{BB962C8B-B14F-4D97-AF65-F5344CB8AC3E}">
        <p14:creationId xmlns:p14="http://schemas.microsoft.com/office/powerpoint/2010/main" val="3895688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xmlns="" id="{2E77C718-C7E0-414B-80E6-2D4C88F73F70}"/>
              </a:ext>
            </a:extLst>
          </p:cNvPr>
          <p:cNvSpPr/>
          <p:nvPr/>
        </p:nvSpPr>
        <p:spPr>
          <a:xfrm>
            <a:off x="-2357" y="493978"/>
            <a:ext cx="7881083" cy="4901960"/>
          </a:xfrm>
          <a:prstGeom prst="rect">
            <a:avLst/>
          </a:prstGeom>
          <a:solidFill>
            <a:srgbClr val="B01513"/>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Elaborazione 38">
            <a:extLst>
              <a:ext uri="{FF2B5EF4-FFF2-40B4-BE49-F238E27FC236}">
                <a16:creationId xmlns:a16="http://schemas.microsoft.com/office/drawing/2014/main" xmlns="" id="{F67B368A-4213-46C0-8C39-E41D98877322}"/>
              </a:ext>
            </a:extLst>
          </p:cNvPr>
          <p:cNvSpPr/>
          <p:nvPr/>
        </p:nvSpPr>
        <p:spPr>
          <a:xfrm>
            <a:off x="15250" y="3365376"/>
            <a:ext cx="8816196" cy="3499325"/>
          </a:xfrm>
          <a:prstGeom prst="flowChartProces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10</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L'efficacia delle campagne commerciali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defRPr/>
            </a:pPr>
            <a:r>
              <a:rPr lang="it-IT" sz="1400" b="1">
                <a:solidFill>
                  <a:prstClr val="black"/>
                </a:solidFill>
              </a:rPr>
              <a:t>Note sviluppo</a:t>
            </a:r>
          </a:p>
          <a:p>
            <a:pPr lvl="0">
              <a:defRPr/>
            </a:pPr>
            <a:r>
              <a:rPr lang="it-IT" sz="1400">
                <a:solidFill>
                  <a:prstClr val="black"/>
                </a:solidFill>
              </a:rPr>
              <a:t>In sincro con audio 4 compare tutto il grafico e si evidenzia la percentuale 38,2%</a:t>
            </a:r>
          </a:p>
          <a:p>
            <a:pPr lvl="0">
              <a:defRPr/>
            </a:pPr>
            <a:endParaRPr lang="it-IT" sz="1400">
              <a:solidFill>
                <a:prstClr val="black"/>
              </a:solidFill>
            </a:endParaRPr>
          </a:p>
          <a:p>
            <a:pPr lvl="0">
              <a:defRPr/>
            </a:pPr>
            <a:r>
              <a:rPr lang="it-IT" sz="1400" b="1">
                <a:solidFill>
                  <a:prstClr val="black"/>
                </a:solidFill>
              </a:rPr>
              <a:t>Immagine</a:t>
            </a:r>
          </a:p>
          <a:p>
            <a:pPr lvl="0">
              <a:defRPr/>
            </a:pPr>
            <a:r>
              <a:rPr lang="it-IT" sz="1400">
                <a:solidFill>
                  <a:prstClr val="black"/>
                </a:solidFill>
              </a:rPr>
              <a:t>https://www.freepik.com/free-photo/workplace-results-professional-report-accounting-during_1235721.htm</a:t>
            </a: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154128" y="801519"/>
            <a:ext cx="6370724" cy="5706782"/>
          </a:xfrm>
          <a:prstGeom prst="flowChartDocument">
            <a:avLst/>
          </a:prstGeom>
          <a:blipFill dpi="0" rotWithShape="0">
            <a:blip r:embed="rId3"/>
            <a:srcRect/>
            <a:stretch>
              <a:fillRect l="-2000" r="-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6" name="CasellaDiTesto 35">
            <a:extLst>
              <a:ext uri="{FF2B5EF4-FFF2-40B4-BE49-F238E27FC236}">
                <a16:creationId xmlns:a16="http://schemas.microsoft.com/office/drawing/2014/main" xmlns="" id="{9C3BE355-D59F-44F2-9B6B-27D87824E686}"/>
              </a:ext>
            </a:extLst>
          </p:cNvPr>
          <p:cNvSpPr txBox="1"/>
          <p:nvPr/>
        </p:nvSpPr>
        <p:spPr>
          <a:xfrm>
            <a:off x="168458" y="664105"/>
            <a:ext cx="6357201" cy="646331"/>
          </a:xfrm>
          <a:prstGeom prst="rect">
            <a:avLst/>
          </a:prstGeom>
          <a:noFill/>
        </p:spPr>
        <p:txBody>
          <a:bodyPr wrap="square" rtlCol="0">
            <a:spAutoFit/>
          </a:bodyPr>
          <a:lstStyle/>
          <a:p>
            <a:pPr lvl="0"/>
            <a:r>
              <a:rPr lang="it-IT" b="1">
                <a:solidFill>
                  <a:schemeClr val="tx1">
                    <a:lumMod val="85000"/>
                  </a:schemeClr>
                </a:solidFill>
              </a:rPr>
              <a:t>Una campagna commerciale efficace aumenta la propensione degli utenti a diventare un cliente digital. </a:t>
            </a:r>
          </a:p>
        </p:txBody>
      </p:sp>
      <p:sp>
        <p:nvSpPr>
          <p:cNvPr id="70" name="Rettangolo arrotondato 44">
            <a:extLst>
              <a:ext uri="{FF2B5EF4-FFF2-40B4-BE49-F238E27FC236}">
                <a16:creationId xmlns:a16="http://schemas.microsoft.com/office/drawing/2014/main" xmlns="" id="{4FF25D1F-B572-42E9-933E-7663AC3E5C69}"/>
              </a:ext>
            </a:extLst>
          </p:cNvPr>
          <p:cNvSpPr/>
          <p:nvPr/>
        </p:nvSpPr>
        <p:spPr>
          <a:xfrm>
            <a:off x="1284108" y="143074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2" name="Goccia 41">
            <a:extLst>
              <a:ext uri="{FF2B5EF4-FFF2-40B4-BE49-F238E27FC236}">
                <a16:creationId xmlns:a16="http://schemas.microsoft.com/office/drawing/2014/main" xmlns="" id="{7B5F2123-A139-480A-B5DA-C95F806AF541}"/>
              </a:ext>
            </a:extLst>
          </p:cNvPr>
          <p:cNvSpPr/>
          <p:nvPr/>
        </p:nvSpPr>
        <p:spPr>
          <a:xfrm rot="1001462">
            <a:off x="271544" y="1693280"/>
            <a:ext cx="807470" cy="627769"/>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49%</a:t>
            </a:r>
            <a:endParaRPr lang="it-IT" sz="1600" b="1" dirty="0">
              <a:solidFill>
                <a:schemeClr val="accent5">
                  <a:lumMod val="75000"/>
                </a:schemeClr>
              </a:solidFill>
              <a:latin typeface="Tempus Sans ITC" panose="04020404030D07020202" pitchFamily="82" charset="0"/>
            </a:endParaRPr>
          </a:p>
        </p:txBody>
      </p:sp>
      <p:sp>
        <p:nvSpPr>
          <p:cNvPr id="45" name="Rettangolo arrotondato 44"/>
          <p:cNvSpPr/>
          <p:nvPr/>
        </p:nvSpPr>
        <p:spPr>
          <a:xfrm>
            <a:off x="-235269" y="70605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2" name="Rettangolo arrotondato 44">
            <a:extLst>
              <a:ext uri="{FF2B5EF4-FFF2-40B4-BE49-F238E27FC236}">
                <a16:creationId xmlns:a16="http://schemas.microsoft.com/office/drawing/2014/main" xmlns="" id="{C3DB94B0-1585-4042-8018-F7EA6E3BAC83}"/>
              </a:ext>
            </a:extLst>
          </p:cNvPr>
          <p:cNvSpPr/>
          <p:nvPr/>
        </p:nvSpPr>
        <p:spPr>
          <a:xfrm>
            <a:off x="264025" y="152675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4" name="Rettangolo arrotondato 44">
            <a:extLst>
              <a:ext uri="{FF2B5EF4-FFF2-40B4-BE49-F238E27FC236}">
                <a16:creationId xmlns:a16="http://schemas.microsoft.com/office/drawing/2014/main" xmlns="" id="{B0185EF4-5F26-4E46-B833-22A3FA41B37A}"/>
              </a:ext>
            </a:extLst>
          </p:cNvPr>
          <p:cNvSpPr/>
          <p:nvPr/>
        </p:nvSpPr>
        <p:spPr>
          <a:xfrm>
            <a:off x="5600274" y="435961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76" name="Rettangolo arrotondato 44">
            <a:extLst>
              <a:ext uri="{FF2B5EF4-FFF2-40B4-BE49-F238E27FC236}">
                <a16:creationId xmlns:a16="http://schemas.microsoft.com/office/drawing/2014/main" xmlns="" id="{2AC52FA0-EC35-41D6-AC5D-97B8C3FA265E}"/>
              </a:ext>
            </a:extLst>
          </p:cNvPr>
          <p:cNvSpPr/>
          <p:nvPr/>
        </p:nvSpPr>
        <p:spPr>
          <a:xfrm>
            <a:off x="213872" y="435192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pic>
        <p:nvPicPr>
          <p:cNvPr id="4" name="Immagine 3">
            <a:extLst>
              <a:ext uri="{FF2B5EF4-FFF2-40B4-BE49-F238E27FC236}">
                <a16:creationId xmlns:a16="http://schemas.microsoft.com/office/drawing/2014/main" xmlns="" id="{5007C7F3-7723-4DE1-9F16-AADF87621454}"/>
              </a:ext>
            </a:extLst>
          </p:cNvPr>
          <p:cNvPicPr>
            <a:picLocks noChangeAspect="1"/>
          </p:cNvPicPr>
          <p:nvPr/>
        </p:nvPicPr>
        <p:blipFill rotWithShape="1">
          <a:blip r:embed="rId4"/>
          <a:srcRect t="82347" r="4354"/>
          <a:stretch/>
        </p:blipFill>
        <p:spPr>
          <a:xfrm>
            <a:off x="241349" y="6138600"/>
            <a:ext cx="4382963" cy="538697"/>
          </a:xfrm>
          <a:prstGeom prst="rect">
            <a:avLst/>
          </a:prstGeom>
        </p:spPr>
      </p:pic>
      <p:sp>
        <p:nvSpPr>
          <p:cNvPr id="37" name="CasellaDiTesto 36">
            <a:extLst>
              <a:ext uri="{FF2B5EF4-FFF2-40B4-BE49-F238E27FC236}">
                <a16:creationId xmlns:a16="http://schemas.microsoft.com/office/drawing/2014/main" xmlns="" id="{B7CEAA14-D0A5-479C-ACE9-753766AA3732}"/>
              </a:ext>
            </a:extLst>
          </p:cNvPr>
          <p:cNvSpPr txBox="1"/>
          <p:nvPr/>
        </p:nvSpPr>
        <p:spPr>
          <a:xfrm>
            <a:off x="1352913" y="1590547"/>
            <a:ext cx="4930963" cy="923330"/>
          </a:xfrm>
          <a:prstGeom prst="rect">
            <a:avLst/>
          </a:prstGeom>
          <a:noFill/>
        </p:spPr>
        <p:txBody>
          <a:bodyPr wrap="square" rtlCol="0">
            <a:spAutoFit/>
          </a:bodyPr>
          <a:lstStyle/>
          <a:p>
            <a:pPr lvl="0"/>
            <a:r>
              <a:rPr lang="it-IT">
                <a:solidFill>
                  <a:schemeClr val="tx1">
                    <a:lumMod val="85000"/>
                  </a:schemeClr>
                </a:solidFill>
              </a:rPr>
              <a:t>Rispondenti che hanno aperto un conto online in occasione di una campagna commerciale/promozionale.</a:t>
            </a:r>
          </a:p>
        </p:txBody>
      </p:sp>
      <p:sp>
        <p:nvSpPr>
          <p:cNvPr id="38" name="CasellaDiTesto 37">
            <a:extLst>
              <a:ext uri="{FF2B5EF4-FFF2-40B4-BE49-F238E27FC236}">
                <a16:creationId xmlns:a16="http://schemas.microsoft.com/office/drawing/2014/main" xmlns="" id="{C48FDC8B-5F4C-4153-8B81-E76D9262D3A1}"/>
              </a:ext>
            </a:extLst>
          </p:cNvPr>
          <p:cNvSpPr txBox="1"/>
          <p:nvPr/>
        </p:nvSpPr>
        <p:spPr>
          <a:xfrm>
            <a:off x="4529008" y="4541405"/>
            <a:ext cx="2385013" cy="646331"/>
          </a:xfrm>
          <a:prstGeom prst="rect">
            <a:avLst/>
          </a:prstGeom>
          <a:noFill/>
        </p:spPr>
        <p:txBody>
          <a:bodyPr wrap="square" rtlCol="0">
            <a:spAutoFit/>
          </a:bodyPr>
          <a:lstStyle/>
          <a:p>
            <a:pPr lvl="0"/>
            <a:r>
              <a:rPr lang="it-IT">
                <a:solidFill>
                  <a:schemeClr val="bg1">
                    <a:lumMod val="65000"/>
                    <a:lumOff val="35000"/>
                  </a:schemeClr>
                </a:solidFill>
              </a:rPr>
              <a:t>Notevolmente influenzato</a:t>
            </a:r>
          </a:p>
        </p:txBody>
      </p:sp>
      <p:sp>
        <p:nvSpPr>
          <p:cNvPr id="40" name="CasellaDiTesto 39">
            <a:extLst>
              <a:ext uri="{FF2B5EF4-FFF2-40B4-BE49-F238E27FC236}">
                <a16:creationId xmlns:a16="http://schemas.microsoft.com/office/drawing/2014/main" xmlns="" id="{A385FA13-C185-4A69-BD0B-9331979FAD82}"/>
              </a:ext>
            </a:extLst>
          </p:cNvPr>
          <p:cNvSpPr txBox="1"/>
          <p:nvPr/>
        </p:nvSpPr>
        <p:spPr>
          <a:xfrm>
            <a:off x="241608" y="4542217"/>
            <a:ext cx="2385013" cy="646331"/>
          </a:xfrm>
          <a:prstGeom prst="rect">
            <a:avLst/>
          </a:prstGeom>
          <a:noFill/>
        </p:spPr>
        <p:txBody>
          <a:bodyPr wrap="square" rtlCol="0">
            <a:spAutoFit/>
          </a:bodyPr>
          <a:lstStyle/>
          <a:p>
            <a:pPr lvl="0"/>
            <a:r>
              <a:rPr lang="it-IT">
                <a:solidFill>
                  <a:schemeClr val="bg1">
                    <a:lumMod val="65000"/>
                    <a:lumOff val="35000"/>
                  </a:schemeClr>
                </a:solidFill>
              </a:rPr>
              <a:t>Sufficientemente persuaso</a:t>
            </a:r>
          </a:p>
        </p:txBody>
      </p:sp>
      <p:pic>
        <p:nvPicPr>
          <p:cNvPr id="5" name="Immagine 4">
            <a:extLst>
              <a:ext uri="{FF2B5EF4-FFF2-40B4-BE49-F238E27FC236}">
                <a16:creationId xmlns:a16="http://schemas.microsoft.com/office/drawing/2014/main" xmlns="" id="{3611E73C-40A2-43FF-A2C8-5DAF6583369C}"/>
              </a:ext>
            </a:extLst>
          </p:cNvPr>
          <p:cNvPicPr>
            <a:picLocks noChangeAspect="1"/>
          </p:cNvPicPr>
          <p:nvPr/>
        </p:nvPicPr>
        <p:blipFill>
          <a:blip r:embed="rId5"/>
          <a:stretch>
            <a:fillRect/>
          </a:stretch>
        </p:blipFill>
        <p:spPr>
          <a:xfrm>
            <a:off x="2232687" y="3647146"/>
            <a:ext cx="2385013" cy="2470959"/>
          </a:xfrm>
          <a:prstGeom prst="rect">
            <a:avLst/>
          </a:prstGeom>
        </p:spPr>
      </p:pic>
      <p:pic>
        <p:nvPicPr>
          <p:cNvPr id="8" name="Immagine 7">
            <a:extLst>
              <a:ext uri="{FF2B5EF4-FFF2-40B4-BE49-F238E27FC236}">
                <a16:creationId xmlns:a16="http://schemas.microsoft.com/office/drawing/2014/main" xmlns="" id="{7D9FE78D-A3DE-4F5C-8A07-0AD3217B2A64}"/>
              </a:ext>
            </a:extLst>
          </p:cNvPr>
          <p:cNvPicPr>
            <a:picLocks noChangeAspect="1"/>
          </p:cNvPicPr>
          <p:nvPr/>
        </p:nvPicPr>
        <p:blipFill>
          <a:blip r:embed="rId6"/>
          <a:stretch>
            <a:fillRect/>
          </a:stretch>
        </p:blipFill>
        <p:spPr>
          <a:xfrm>
            <a:off x="4617700" y="5201035"/>
            <a:ext cx="885825" cy="838200"/>
          </a:xfrm>
          <a:prstGeom prst="rect">
            <a:avLst/>
          </a:prstGeom>
        </p:spPr>
      </p:pic>
      <p:sp>
        <p:nvSpPr>
          <p:cNvPr id="73" name="Rettangolo arrotondato 44">
            <a:extLst>
              <a:ext uri="{FF2B5EF4-FFF2-40B4-BE49-F238E27FC236}">
                <a16:creationId xmlns:a16="http://schemas.microsoft.com/office/drawing/2014/main" xmlns="" id="{A5B23890-762E-4778-AAE2-D0B70B0F0D92}"/>
              </a:ext>
            </a:extLst>
          </p:cNvPr>
          <p:cNvSpPr/>
          <p:nvPr/>
        </p:nvSpPr>
        <p:spPr>
          <a:xfrm>
            <a:off x="3818394" y="407839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75" name="Rettangolo arrotondato 44">
            <a:extLst>
              <a:ext uri="{FF2B5EF4-FFF2-40B4-BE49-F238E27FC236}">
                <a16:creationId xmlns:a16="http://schemas.microsoft.com/office/drawing/2014/main" xmlns="" id="{12E29C9B-EB89-4E20-9BAF-B927BC08AE4C}"/>
              </a:ext>
            </a:extLst>
          </p:cNvPr>
          <p:cNvSpPr/>
          <p:nvPr/>
        </p:nvSpPr>
        <p:spPr>
          <a:xfrm>
            <a:off x="2222541" y="436834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41" name="Rettangolo arrotondato 44">
            <a:extLst>
              <a:ext uri="{FF2B5EF4-FFF2-40B4-BE49-F238E27FC236}">
                <a16:creationId xmlns:a16="http://schemas.microsoft.com/office/drawing/2014/main" xmlns="" id="{E92A1950-4058-42D9-84B3-CA6B8E09BCEF}"/>
              </a:ext>
            </a:extLst>
          </p:cNvPr>
          <p:cNvSpPr/>
          <p:nvPr/>
        </p:nvSpPr>
        <p:spPr>
          <a:xfrm>
            <a:off x="8552807" y="140808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Tree>
    <p:extLst>
      <p:ext uri="{BB962C8B-B14F-4D97-AF65-F5344CB8AC3E}">
        <p14:creationId xmlns:p14="http://schemas.microsoft.com/office/powerpoint/2010/main" val="147478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16066" y="26613"/>
            <a:ext cx="5864623" cy="4159573"/>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a:solidFill>
                  <a:prstClr val="white"/>
                </a:solidFill>
                <a:latin typeface="Microsoft Yi Baiti" panose="03000500000000000000" pitchFamily="66" charset="0"/>
                <a:ea typeface="Microsoft Yi Baiti" panose="03000500000000000000" pitchFamily="66" charset="0"/>
              </a:rPr>
              <a:t>11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rPr>
              <a:t>Descrizione Scenario 02</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rPr>
              <a:t>….</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6307651" y="2819220"/>
            <a:ext cx="5884349" cy="403877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L'efficacia delle campagne commerciali 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40" name="Rettangolo arrotondato 39"/>
          <p:cNvSpPr/>
          <p:nvPr/>
        </p:nvSpPr>
        <p:spPr>
          <a:xfrm>
            <a:off x="-3871869" y="47359"/>
            <a:ext cx="378261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Century Gothic"/>
              </a:rPr>
              <a:t>In sincro con audio 4 esce il grafico.</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Century Gothic"/>
              </a:rPr>
              <a:t>In sincro con 5,6,7,8 si evidenziano le percentuali del grafico</a:t>
            </a:r>
          </a:p>
          <a:p>
            <a:pPr marL="0" marR="0" lvl="0" indent="0" algn="l" defTabSz="457200" rtl="0" eaLnBrk="1" fontAlgn="auto" latinLnBrk="0" hangingPunct="1">
              <a:lnSpc>
                <a:spcPct val="100000"/>
              </a:lnSpc>
              <a:spcBef>
                <a:spcPts val="0"/>
              </a:spcBef>
              <a:spcAft>
                <a:spcPts val="0"/>
              </a:spcAft>
              <a:buClrTx/>
              <a:buSzTx/>
              <a:buFontTx/>
              <a:buNone/>
              <a:tabLst/>
              <a:defRPr/>
            </a:pPr>
            <a:endParaRPr lang="it-IT" sz="1400">
              <a:solidFill>
                <a:prstClr val="black"/>
              </a:solidFill>
              <a:latin typeface="Century Gothic"/>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sz="1400" b="1">
                <a:solidFill>
                  <a:prstClr val="black"/>
                </a:solidFill>
                <a:latin typeface="Century Gothic"/>
              </a:rPr>
              <a:t>Immagine</a:t>
            </a:r>
            <a:r>
              <a:rPr lang="it-IT" sz="1400">
                <a:solidFill>
                  <a:prstClr val="black"/>
                </a:solidFill>
                <a:latin typeface="Century Gothic"/>
              </a:rPr>
              <a:t> </a:t>
            </a:r>
          </a:p>
          <a:p>
            <a:pPr lvl="0">
              <a:defRPr/>
            </a:pPr>
            <a:r>
              <a:rPr lang="it-IT" sz="1400">
                <a:solidFill>
                  <a:prstClr val="black"/>
                </a:solidFill>
              </a:rPr>
              <a:t>https://www.freepik.com/free-photo/marketing-strategy-connting-digital-devices-concept_2861410.htm#term=advertising&amp;page=1&amp;position=11</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lvl="0">
              <a:defRPr/>
            </a:pP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2"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3" name="AutoShape 4" descr="Immagine correl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5" name="Documento 34">
            <a:extLst>
              <a:ext uri="{FF2B5EF4-FFF2-40B4-BE49-F238E27FC236}">
                <a16:creationId xmlns:a16="http://schemas.microsoft.com/office/drawing/2014/main" xmlns="" id="{5B0C4B63-BED3-47AE-AAB8-703FEE5F5DDD}"/>
              </a:ext>
            </a:extLst>
          </p:cNvPr>
          <p:cNvSpPr>
            <a:spLocks/>
          </p:cNvSpPr>
          <p:nvPr/>
        </p:nvSpPr>
        <p:spPr>
          <a:xfrm rot="10800000">
            <a:off x="25442" y="3319978"/>
            <a:ext cx="6282209" cy="3538022"/>
          </a:xfrm>
          <a:prstGeom prst="flowChartDocumen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6" name="Rettangolo arrotondato 74">
            <a:extLst>
              <a:ext uri="{FF2B5EF4-FFF2-40B4-BE49-F238E27FC236}">
                <a16:creationId xmlns:a16="http://schemas.microsoft.com/office/drawing/2014/main" xmlns="" id="{44AD8FD7-EFCB-4DB5-B1E2-D2E7DEE60D79}"/>
              </a:ext>
            </a:extLst>
          </p:cNvPr>
          <p:cNvSpPr/>
          <p:nvPr/>
        </p:nvSpPr>
        <p:spPr>
          <a:xfrm>
            <a:off x="534054" y="607727"/>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7" name="Rettangolo arrotondato 74">
            <a:extLst>
              <a:ext uri="{FF2B5EF4-FFF2-40B4-BE49-F238E27FC236}">
                <a16:creationId xmlns:a16="http://schemas.microsoft.com/office/drawing/2014/main" xmlns="" id="{AF69DE76-FBCE-4CDE-BD75-8FA363032F3F}"/>
              </a:ext>
            </a:extLst>
          </p:cNvPr>
          <p:cNvSpPr/>
          <p:nvPr/>
        </p:nvSpPr>
        <p:spPr>
          <a:xfrm>
            <a:off x="1047497" y="199753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9" name="Rettangolo arrotondato 74">
            <a:extLst>
              <a:ext uri="{FF2B5EF4-FFF2-40B4-BE49-F238E27FC236}">
                <a16:creationId xmlns:a16="http://schemas.microsoft.com/office/drawing/2014/main" xmlns="" id="{F1AD170F-F5B6-41D8-8C0E-18343FBD2FC8}"/>
              </a:ext>
            </a:extLst>
          </p:cNvPr>
          <p:cNvSpPr/>
          <p:nvPr/>
        </p:nvSpPr>
        <p:spPr>
          <a:xfrm>
            <a:off x="4505146" y="2002284"/>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53" name="Rettangolo arrotondato 74">
            <a:extLst>
              <a:ext uri="{FF2B5EF4-FFF2-40B4-BE49-F238E27FC236}">
                <a16:creationId xmlns:a16="http://schemas.microsoft.com/office/drawing/2014/main" xmlns="" id="{B5522064-37A2-414C-B7AB-4F99C7D9BD1C}"/>
              </a:ext>
            </a:extLst>
          </p:cNvPr>
          <p:cNvSpPr/>
          <p:nvPr/>
        </p:nvSpPr>
        <p:spPr>
          <a:xfrm>
            <a:off x="8989349" y="371075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54" name="Rettangolo arrotondato 74">
            <a:extLst>
              <a:ext uri="{FF2B5EF4-FFF2-40B4-BE49-F238E27FC236}">
                <a16:creationId xmlns:a16="http://schemas.microsoft.com/office/drawing/2014/main" xmlns="" id="{D4D5B279-0D8C-41FA-99CF-61D172D6D7FF}"/>
              </a:ext>
            </a:extLst>
          </p:cNvPr>
          <p:cNvSpPr/>
          <p:nvPr/>
        </p:nvSpPr>
        <p:spPr>
          <a:xfrm>
            <a:off x="9012555" y="4523667"/>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55" name="Rettangolo arrotondato 74">
            <a:extLst>
              <a:ext uri="{FF2B5EF4-FFF2-40B4-BE49-F238E27FC236}">
                <a16:creationId xmlns:a16="http://schemas.microsoft.com/office/drawing/2014/main" xmlns="" id="{0272412B-9821-4F64-BA67-39FDAD7735BD}"/>
              </a:ext>
            </a:extLst>
          </p:cNvPr>
          <p:cNvSpPr/>
          <p:nvPr/>
        </p:nvSpPr>
        <p:spPr>
          <a:xfrm>
            <a:off x="6255695" y="5702202"/>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66" name="CasellaDiTesto 65">
            <a:extLst>
              <a:ext uri="{FF2B5EF4-FFF2-40B4-BE49-F238E27FC236}">
                <a16:creationId xmlns:a16="http://schemas.microsoft.com/office/drawing/2014/main" xmlns="" id="{025676D7-F4B3-4509-BD51-384C5A119818}"/>
              </a:ext>
            </a:extLst>
          </p:cNvPr>
          <p:cNvSpPr txBox="1"/>
          <p:nvPr/>
        </p:nvSpPr>
        <p:spPr>
          <a:xfrm>
            <a:off x="349123" y="2827348"/>
            <a:ext cx="5865475" cy="646331"/>
          </a:xfrm>
          <a:prstGeom prst="rect">
            <a:avLst/>
          </a:prstGeom>
          <a:noFill/>
        </p:spPr>
        <p:txBody>
          <a:bodyPr wrap="square" rtlCol="0">
            <a:spAutoFit/>
          </a:bodyPr>
          <a:lstStyle/>
          <a:p>
            <a:r>
              <a:rPr lang="it-IT"/>
              <a:t>Qual è il </a:t>
            </a:r>
            <a:r>
              <a:rPr lang="it-IT" b="1"/>
              <a:t>canale</a:t>
            </a:r>
            <a:r>
              <a:rPr lang="it-IT"/>
              <a:t> principale per veicolare una campagna commerciale?</a:t>
            </a:r>
            <a:endParaRPr lang="it-IT" dirty="0"/>
          </a:p>
        </p:txBody>
      </p:sp>
      <p:sp>
        <p:nvSpPr>
          <p:cNvPr id="69" name="CasellaDiTesto 68">
            <a:extLst>
              <a:ext uri="{FF2B5EF4-FFF2-40B4-BE49-F238E27FC236}">
                <a16:creationId xmlns:a16="http://schemas.microsoft.com/office/drawing/2014/main" xmlns="" id="{93C4E1BD-8F71-4BC8-8C22-7EF243F195CB}"/>
              </a:ext>
            </a:extLst>
          </p:cNvPr>
          <p:cNvSpPr txBox="1"/>
          <p:nvPr/>
        </p:nvSpPr>
        <p:spPr>
          <a:xfrm>
            <a:off x="7096086" y="4015983"/>
            <a:ext cx="1521998" cy="369332"/>
          </a:xfrm>
          <a:prstGeom prst="rect">
            <a:avLst/>
          </a:prstGeom>
          <a:noFill/>
        </p:spPr>
        <p:txBody>
          <a:bodyPr wrap="square" rtlCol="0">
            <a:spAutoFit/>
          </a:bodyPr>
          <a:lstStyle/>
          <a:p>
            <a:r>
              <a:rPr lang="it-IT"/>
              <a:t>Internet</a:t>
            </a:r>
            <a:endParaRPr lang="it-IT" dirty="0"/>
          </a:p>
        </p:txBody>
      </p:sp>
      <p:sp>
        <p:nvSpPr>
          <p:cNvPr id="70" name="CasellaDiTesto 69">
            <a:extLst>
              <a:ext uri="{FF2B5EF4-FFF2-40B4-BE49-F238E27FC236}">
                <a16:creationId xmlns:a16="http://schemas.microsoft.com/office/drawing/2014/main" xmlns="" id="{50D012BA-FE9E-448C-8D51-AD100F1D9E3B}"/>
              </a:ext>
            </a:extLst>
          </p:cNvPr>
          <p:cNvSpPr txBox="1"/>
          <p:nvPr/>
        </p:nvSpPr>
        <p:spPr>
          <a:xfrm>
            <a:off x="7259074" y="4866436"/>
            <a:ext cx="562692" cy="369332"/>
          </a:xfrm>
          <a:prstGeom prst="rect">
            <a:avLst/>
          </a:prstGeom>
          <a:noFill/>
        </p:spPr>
        <p:txBody>
          <a:bodyPr wrap="square" rtlCol="0">
            <a:spAutoFit/>
          </a:bodyPr>
          <a:lstStyle/>
          <a:p>
            <a:r>
              <a:rPr lang="it-IT"/>
              <a:t>TV</a:t>
            </a:r>
            <a:endParaRPr lang="it-IT" dirty="0"/>
          </a:p>
        </p:txBody>
      </p:sp>
      <p:sp>
        <p:nvSpPr>
          <p:cNvPr id="72" name="CasellaDiTesto 71">
            <a:extLst>
              <a:ext uri="{FF2B5EF4-FFF2-40B4-BE49-F238E27FC236}">
                <a16:creationId xmlns:a16="http://schemas.microsoft.com/office/drawing/2014/main" xmlns="" id="{D0957177-4946-4629-9701-C5E69F6D650B}"/>
              </a:ext>
            </a:extLst>
          </p:cNvPr>
          <p:cNvSpPr txBox="1"/>
          <p:nvPr/>
        </p:nvSpPr>
        <p:spPr>
          <a:xfrm>
            <a:off x="9213306" y="3982936"/>
            <a:ext cx="3104255" cy="369332"/>
          </a:xfrm>
          <a:prstGeom prst="rect">
            <a:avLst/>
          </a:prstGeom>
          <a:noFill/>
        </p:spPr>
        <p:txBody>
          <a:bodyPr wrap="square" rtlCol="0">
            <a:spAutoFit/>
          </a:bodyPr>
          <a:lstStyle/>
          <a:p>
            <a:r>
              <a:rPr lang="it-IT"/>
              <a:t>Parenti/amici/conoscenti </a:t>
            </a:r>
            <a:endParaRPr lang="it-IT" b="1"/>
          </a:p>
        </p:txBody>
      </p:sp>
      <p:sp>
        <p:nvSpPr>
          <p:cNvPr id="50" name="Rettangolo arrotondato 74">
            <a:extLst>
              <a:ext uri="{FF2B5EF4-FFF2-40B4-BE49-F238E27FC236}">
                <a16:creationId xmlns:a16="http://schemas.microsoft.com/office/drawing/2014/main" xmlns="" id="{711E2CBC-033E-4FA3-987B-341AAD32CC85}"/>
              </a:ext>
            </a:extLst>
          </p:cNvPr>
          <p:cNvSpPr/>
          <p:nvPr/>
        </p:nvSpPr>
        <p:spPr>
          <a:xfrm>
            <a:off x="-89259" y="2979099"/>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1" name="Rettangolo arrotondato 74">
            <a:extLst>
              <a:ext uri="{FF2B5EF4-FFF2-40B4-BE49-F238E27FC236}">
                <a16:creationId xmlns:a16="http://schemas.microsoft.com/office/drawing/2014/main" xmlns="" id="{BF91197B-0C7C-4A35-875B-3E0B4D774178}"/>
              </a:ext>
            </a:extLst>
          </p:cNvPr>
          <p:cNvSpPr/>
          <p:nvPr/>
        </p:nvSpPr>
        <p:spPr>
          <a:xfrm>
            <a:off x="7038328" y="3745753"/>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2" name="Rettangolo arrotondato 74">
            <a:extLst>
              <a:ext uri="{FF2B5EF4-FFF2-40B4-BE49-F238E27FC236}">
                <a16:creationId xmlns:a16="http://schemas.microsoft.com/office/drawing/2014/main" xmlns="" id="{610C0EE8-B6C5-46E9-A6AA-1F44F6F5897B}"/>
              </a:ext>
            </a:extLst>
          </p:cNvPr>
          <p:cNvSpPr/>
          <p:nvPr/>
        </p:nvSpPr>
        <p:spPr>
          <a:xfrm>
            <a:off x="7100202" y="454997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pic>
        <p:nvPicPr>
          <p:cNvPr id="3" name="Immagine 2">
            <a:extLst>
              <a:ext uri="{FF2B5EF4-FFF2-40B4-BE49-F238E27FC236}">
                <a16:creationId xmlns:a16="http://schemas.microsoft.com/office/drawing/2014/main" xmlns="" id="{A2C384E7-98EB-4592-970E-67CBDB69DF5E}"/>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484834" y="1060401"/>
            <a:ext cx="1120094" cy="1120094"/>
          </a:xfrm>
          <a:prstGeom prst="rect">
            <a:avLst/>
          </a:prstGeom>
        </p:spPr>
      </p:pic>
      <p:sp>
        <p:nvSpPr>
          <p:cNvPr id="58" name="CasellaDiTesto 57">
            <a:extLst>
              <a:ext uri="{FF2B5EF4-FFF2-40B4-BE49-F238E27FC236}">
                <a16:creationId xmlns:a16="http://schemas.microsoft.com/office/drawing/2014/main" xmlns="" id="{D2C1F5E3-396F-4385-9EB6-74D731C09E41}"/>
              </a:ext>
            </a:extLst>
          </p:cNvPr>
          <p:cNvSpPr txBox="1"/>
          <p:nvPr/>
        </p:nvSpPr>
        <p:spPr>
          <a:xfrm>
            <a:off x="976236" y="583552"/>
            <a:ext cx="4523994" cy="46166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chemeClr val="tx1">
                    <a:lumMod val="85000"/>
                  </a:schemeClr>
                </a:solidFill>
                <a:effectLst/>
                <a:uLnTx/>
                <a:uFillTx/>
                <a:latin typeface="Century Gothic"/>
                <a:ea typeface="+mn-ea"/>
                <a:cs typeface="+mn-cs"/>
              </a:rPr>
              <a:t>CAMPAGNA PROMOZIONALE</a:t>
            </a:r>
            <a:endParaRPr kumimoji="0" lang="it-IT" sz="2400" b="1" i="0" u="none" strike="noStrike" kern="1200" cap="none" spc="0" normalizeH="0" baseline="0" noProof="0" dirty="0">
              <a:ln>
                <a:noFill/>
              </a:ln>
              <a:solidFill>
                <a:schemeClr val="tx1">
                  <a:lumMod val="85000"/>
                </a:schemeClr>
              </a:solidFill>
              <a:effectLst/>
              <a:uLnTx/>
              <a:uFillTx/>
              <a:latin typeface="Century Gothic"/>
              <a:ea typeface="+mn-ea"/>
              <a:cs typeface="+mn-cs"/>
            </a:endParaRPr>
          </a:p>
        </p:txBody>
      </p:sp>
      <p:sp>
        <p:nvSpPr>
          <p:cNvPr id="4" name="Arco 3">
            <a:extLst>
              <a:ext uri="{FF2B5EF4-FFF2-40B4-BE49-F238E27FC236}">
                <a16:creationId xmlns:a16="http://schemas.microsoft.com/office/drawing/2014/main" xmlns="" id="{D2AB3A47-19E0-4786-AFD2-ECE37A32A6F7}"/>
              </a:ext>
            </a:extLst>
          </p:cNvPr>
          <p:cNvSpPr/>
          <p:nvPr/>
        </p:nvSpPr>
        <p:spPr>
          <a:xfrm rot="17659470">
            <a:off x="1001347" y="1888679"/>
            <a:ext cx="1886171" cy="909656"/>
          </a:xfrm>
          <a:prstGeom prst="arc">
            <a:avLst/>
          </a:prstGeom>
          <a:ln w="1905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3" name="Arco 62">
            <a:extLst>
              <a:ext uri="{FF2B5EF4-FFF2-40B4-BE49-F238E27FC236}">
                <a16:creationId xmlns:a16="http://schemas.microsoft.com/office/drawing/2014/main" xmlns="" id="{C5157EE0-FD9A-4CA3-A253-18F0A6703126}"/>
              </a:ext>
            </a:extLst>
          </p:cNvPr>
          <p:cNvSpPr/>
          <p:nvPr/>
        </p:nvSpPr>
        <p:spPr>
          <a:xfrm rot="15040509" flipV="1">
            <a:off x="3171352" y="1953964"/>
            <a:ext cx="1886171" cy="842867"/>
          </a:xfrm>
          <a:prstGeom prst="arc">
            <a:avLst/>
          </a:prstGeom>
          <a:ln w="19050">
            <a:solidFill>
              <a:schemeClr val="tx1">
                <a:lumMod val="8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64" name="CasellaDiTesto 63">
            <a:extLst>
              <a:ext uri="{FF2B5EF4-FFF2-40B4-BE49-F238E27FC236}">
                <a16:creationId xmlns:a16="http://schemas.microsoft.com/office/drawing/2014/main" xmlns="" id="{00AAB89C-A149-4F32-BD4D-0903431AB232}"/>
              </a:ext>
            </a:extLst>
          </p:cNvPr>
          <p:cNvSpPr txBox="1"/>
          <p:nvPr/>
        </p:nvSpPr>
        <p:spPr>
          <a:xfrm>
            <a:off x="349123" y="2270387"/>
            <a:ext cx="1595309" cy="46166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chemeClr val="tx1">
                    <a:lumMod val="85000"/>
                  </a:schemeClr>
                </a:solidFill>
                <a:effectLst/>
                <a:uLnTx/>
                <a:uFillTx/>
                <a:latin typeface="Century Gothic"/>
                <a:ea typeface="+mn-ea"/>
                <a:cs typeface="+mn-cs"/>
              </a:rPr>
              <a:t>UNDER 35</a:t>
            </a:r>
            <a:endParaRPr kumimoji="0" lang="it-IT" sz="2400" b="1" i="0" u="none" strike="noStrike" kern="1200" cap="none" spc="0" normalizeH="0" baseline="0" noProof="0" dirty="0">
              <a:ln>
                <a:noFill/>
              </a:ln>
              <a:solidFill>
                <a:schemeClr val="tx1">
                  <a:lumMod val="85000"/>
                </a:schemeClr>
              </a:solidFill>
              <a:effectLst/>
              <a:uLnTx/>
              <a:uFillTx/>
              <a:latin typeface="Century Gothic"/>
              <a:ea typeface="+mn-ea"/>
              <a:cs typeface="+mn-cs"/>
            </a:endParaRPr>
          </a:p>
        </p:txBody>
      </p:sp>
      <p:sp>
        <p:nvSpPr>
          <p:cNvPr id="82" name="CasellaDiTesto 81">
            <a:extLst>
              <a:ext uri="{FF2B5EF4-FFF2-40B4-BE49-F238E27FC236}">
                <a16:creationId xmlns:a16="http://schemas.microsoft.com/office/drawing/2014/main" xmlns="" id="{096EDC0B-13CE-4699-A813-5DEBA58C740D}"/>
              </a:ext>
            </a:extLst>
          </p:cNvPr>
          <p:cNvSpPr txBox="1"/>
          <p:nvPr/>
        </p:nvSpPr>
        <p:spPr>
          <a:xfrm>
            <a:off x="3888264" y="2297592"/>
            <a:ext cx="1667444" cy="461665"/>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400" b="1" i="0" u="none" strike="noStrike" kern="1200" cap="none" spc="0" normalizeH="0" baseline="0" noProof="0">
                <a:ln>
                  <a:noFill/>
                </a:ln>
                <a:solidFill>
                  <a:schemeClr val="tx1">
                    <a:lumMod val="85000"/>
                  </a:schemeClr>
                </a:solidFill>
                <a:effectLst/>
                <a:uLnTx/>
                <a:uFillTx/>
                <a:latin typeface="Century Gothic"/>
                <a:ea typeface="+mn-ea"/>
                <a:cs typeface="+mn-cs"/>
              </a:rPr>
              <a:t>&gt; 75.000 €</a:t>
            </a:r>
            <a:endParaRPr kumimoji="0" lang="it-IT" sz="2400" b="1" i="0" u="none" strike="noStrike" kern="1200" cap="none" spc="0" normalizeH="0" baseline="0" noProof="0" dirty="0">
              <a:ln>
                <a:noFill/>
              </a:ln>
              <a:solidFill>
                <a:schemeClr val="tx1">
                  <a:lumMod val="85000"/>
                </a:schemeClr>
              </a:solidFill>
              <a:effectLst/>
              <a:uLnTx/>
              <a:uFillTx/>
              <a:latin typeface="Century Gothic"/>
              <a:ea typeface="+mn-ea"/>
              <a:cs typeface="+mn-cs"/>
            </a:endParaRPr>
          </a:p>
        </p:txBody>
      </p:sp>
      <p:pic>
        <p:nvPicPr>
          <p:cNvPr id="5" name="Immagine 4">
            <a:extLst>
              <a:ext uri="{FF2B5EF4-FFF2-40B4-BE49-F238E27FC236}">
                <a16:creationId xmlns:a16="http://schemas.microsoft.com/office/drawing/2014/main" xmlns="" id="{763F0A14-CBCA-4670-A07E-D76679F5F5BC}"/>
              </a:ext>
            </a:extLst>
          </p:cNvPr>
          <p:cNvPicPr>
            <a:picLocks noChangeAspect="1"/>
          </p:cNvPicPr>
          <p:nvPr/>
        </p:nvPicPr>
        <p:blipFill>
          <a:blip r:embed="rId5"/>
          <a:stretch>
            <a:fillRect/>
          </a:stretch>
        </p:blipFill>
        <p:spPr>
          <a:xfrm>
            <a:off x="47176" y="4167602"/>
            <a:ext cx="6127022" cy="2266998"/>
          </a:xfrm>
          <a:prstGeom prst="rect">
            <a:avLst/>
          </a:prstGeom>
        </p:spPr>
      </p:pic>
      <p:sp>
        <p:nvSpPr>
          <p:cNvPr id="83" name="CasellaDiTesto 82">
            <a:extLst>
              <a:ext uri="{FF2B5EF4-FFF2-40B4-BE49-F238E27FC236}">
                <a16:creationId xmlns:a16="http://schemas.microsoft.com/office/drawing/2014/main" xmlns="" id="{DE44916D-FEE5-4D46-BD9C-2F6F2F013B18}"/>
              </a:ext>
            </a:extLst>
          </p:cNvPr>
          <p:cNvSpPr txBox="1"/>
          <p:nvPr/>
        </p:nvSpPr>
        <p:spPr>
          <a:xfrm>
            <a:off x="9213306" y="4737227"/>
            <a:ext cx="3710396" cy="369332"/>
          </a:xfrm>
          <a:prstGeom prst="rect">
            <a:avLst/>
          </a:prstGeom>
          <a:noFill/>
        </p:spPr>
        <p:txBody>
          <a:bodyPr wrap="square" rtlCol="0">
            <a:spAutoFit/>
          </a:bodyPr>
          <a:lstStyle/>
          <a:p>
            <a:r>
              <a:rPr lang="it-IT"/>
              <a:t>Social network </a:t>
            </a:r>
            <a:endParaRPr lang="it-IT" b="1"/>
          </a:p>
        </p:txBody>
      </p:sp>
      <p:sp>
        <p:nvSpPr>
          <p:cNvPr id="84" name="CasellaDiTesto 83">
            <a:extLst>
              <a:ext uri="{FF2B5EF4-FFF2-40B4-BE49-F238E27FC236}">
                <a16:creationId xmlns:a16="http://schemas.microsoft.com/office/drawing/2014/main" xmlns="" id="{B986E675-A6F4-436F-81CB-49F992A5E6FD}"/>
              </a:ext>
            </a:extLst>
          </p:cNvPr>
          <p:cNvSpPr txBox="1"/>
          <p:nvPr/>
        </p:nvSpPr>
        <p:spPr>
          <a:xfrm>
            <a:off x="6638817" y="5668496"/>
            <a:ext cx="5328896" cy="923330"/>
          </a:xfrm>
          <a:prstGeom prst="rect">
            <a:avLst/>
          </a:prstGeom>
          <a:noFill/>
        </p:spPr>
        <p:txBody>
          <a:bodyPr wrap="square" rtlCol="0">
            <a:spAutoFit/>
          </a:bodyPr>
          <a:lstStyle/>
          <a:p>
            <a:r>
              <a:rPr lang="it-IT">
                <a:solidFill>
                  <a:schemeClr val="tx1">
                    <a:lumMod val="95000"/>
                  </a:schemeClr>
                </a:solidFill>
              </a:rPr>
              <a:t>I </a:t>
            </a:r>
            <a:r>
              <a:rPr lang="it-IT" b="1">
                <a:solidFill>
                  <a:schemeClr val="tx1">
                    <a:lumMod val="95000"/>
                  </a:schemeClr>
                </a:solidFill>
              </a:rPr>
              <a:t>canali digitali </a:t>
            </a:r>
            <a:r>
              <a:rPr lang="it-IT">
                <a:solidFill>
                  <a:schemeClr val="tx1">
                    <a:lumMod val="95000"/>
                  </a:schemeClr>
                </a:solidFill>
              </a:rPr>
              <a:t>rappresentano un importante veicolo di comunicazione tra istituti bancari e potenziali clienti.</a:t>
            </a:r>
          </a:p>
        </p:txBody>
      </p:sp>
      <p:pic>
        <p:nvPicPr>
          <p:cNvPr id="7" name="Immagine 6">
            <a:extLst>
              <a:ext uri="{FF2B5EF4-FFF2-40B4-BE49-F238E27FC236}">
                <a16:creationId xmlns:a16="http://schemas.microsoft.com/office/drawing/2014/main" xmlns="" id="{50F3B232-C507-4933-8341-CDB17CB08D27}"/>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448890" y="3919304"/>
            <a:ext cx="562691" cy="562691"/>
          </a:xfrm>
          <a:prstGeom prst="rect">
            <a:avLst/>
          </a:prstGeom>
        </p:spPr>
      </p:pic>
      <p:pic>
        <p:nvPicPr>
          <p:cNvPr id="9" name="Immagine 8">
            <a:extLst>
              <a:ext uri="{FF2B5EF4-FFF2-40B4-BE49-F238E27FC236}">
                <a16:creationId xmlns:a16="http://schemas.microsoft.com/office/drawing/2014/main" xmlns="" id="{67F19C8F-7386-4B01-A95E-A8633E469458}"/>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6448891" y="4691750"/>
            <a:ext cx="562691" cy="562691"/>
          </a:xfrm>
          <a:prstGeom prst="rect">
            <a:avLst/>
          </a:prstGeom>
        </p:spPr>
      </p:pic>
      <p:pic>
        <p:nvPicPr>
          <p:cNvPr id="14" name="Immagine 13">
            <a:extLst>
              <a:ext uri="{FF2B5EF4-FFF2-40B4-BE49-F238E27FC236}">
                <a16:creationId xmlns:a16="http://schemas.microsoft.com/office/drawing/2014/main" xmlns="" id="{BB8A84FA-2E60-4D1C-A6AE-A8B465DFD46D}"/>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8405996" y="3734562"/>
            <a:ext cx="702610" cy="702610"/>
          </a:xfrm>
          <a:prstGeom prst="rect">
            <a:avLst/>
          </a:prstGeom>
        </p:spPr>
      </p:pic>
      <p:pic>
        <p:nvPicPr>
          <p:cNvPr id="16" name="Immagine 15">
            <a:extLst>
              <a:ext uri="{FF2B5EF4-FFF2-40B4-BE49-F238E27FC236}">
                <a16:creationId xmlns:a16="http://schemas.microsoft.com/office/drawing/2014/main" xmlns="" id="{3D8DA0DD-D0E7-4157-9A97-4D7D98087253}"/>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8408160" y="4570588"/>
            <a:ext cx="702610" cy="702610"/>
          </a:xfrm>
          <a:prstGeom prst="rect">
            <a:avLst/>
          </a:prstGeom>
        </p:spPr>
      </p:pic>
      <p:sp>
        <p:nvSpPr>
          <p:cNvPr id="85" name="Rettangolo arrotondato 74">
            <a:extLst>
              <a:ext uri="{FF2B5EF4-FFF2-40B4-BE49-F238E27FC236}">
                <a16:creationId xmlns:a16="http://schemas.microsoft.com/office/drawing/2014/main" xmlns="" id="{F2A24133-62D6-49C1-8F0A-620EB6335724}"/>
              </a:ext>
            </a:extLst>
          </p:cNvPr>
          <p:cNvSpPr/>
          <p:nvPr/>
        </p:nvSpPr>
        <p:spPr>
          <a:xfrm>
            <a:off x="2401281" y="1041939"/>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86" name="Rettangolo arrotondato 74">
            <a:extLst>
              <a:ext uri="{FF2B5EF4-FFF2-40B4-BE49-F238E27FC236}">
                <a16:creationId xmlns:a16="http://schemas.microsoft.com/office/drawing/2014/main" xmlns="" id="{DCFC53C9-5926-428D-BCD7-DA35EADD297A}"/>
              </a:ext>
            </a:extLst>
          </p:cNvPr>
          <p:cNvSpPr/>
          <p:nvPr/>
        </p:nvSpPr>
        <p:spPr>
          <a:xfrm>
            <a:off x="2747345" y="5746964"/>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87" name="Rettangolo arrotondato 74">
            <a:extLst>
              <a:ext uri="{FF2B5EF4-FFF2-40B4-BE49-F238E27FC236}">
                <a16:creationId xmlns:a16="http://schemas.microsoft.com/office/drawing/2014/main" xmlns="" id="{A9DE762D-B527-4157-9550-0DD96F656743}"/>
              </a:ext>
            </a:extLst>
          </p:cNvPr>
          <p:cNvSpPr/>
          <p:nvPr/>
        </p:nvSpPr>
        <p:spPr>
          <a:xfrm>
            <a:off x="385281" y="4123033"/>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88" name="Rettangolo arrotondato 74">
            <a:extLst>
              <a:ext uri="{FF2B5EF4-FFF2-40B4-BE49-F238E27FC236}">
                <a16:creationId xmlns:a16="http://schemas.microsoft.com/office/drawing/2014/main" xmlns="" id="{83ACA8A9-89B5-4B9A-B894-E1814198959B}"/>
              </a:ext>
            </a:extLst>
          </p:cNvPr>
          <p:cNvSpPr/>
          <p:nvPr/>
        </p:nvSpPr>
        <p:spPr>
          <a:xfrm>
            <a:off x="865881" y="434862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89" name="Rettangolo arrotondato 74">
            <a:extLst>
              <a:ext uri="{FF2B5EF4-FFF2-40B4-BE49-F238E27FC236}">
                <a16:creationId xmlns:a16="http://schemas.microsoft.com/office/drawing/2014/main" xmlns="" id="{9571C559-5A6E-4EBF-9E3F-486F80D676E5}"/>
              </a:ext>
            </a:extLst>
          </p:cNvPr>
          <p:cNvSpPr/>
          <p:nvPr/>
        </p:nvSpPr>
        <p:spPr>
          <a:xfrm>
            <a:off x="-66978" y="454997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90" name="Rettangolo arrotondato 74">
            <a:extLst>
              <a:ext uri="{FF2B5EF4-FFF2-40B4-BE49-F238E27FC236}">
                <a16:creationId xmlns:a16="http://schemas.microsoft.com/office/drawing/2014/main" xmlns="" id="{EF27A696-590A-4C78-A4FD-90835866C811}"/>
              </a:ext>
            </a:extLst>
          </p:cNvPr>
          <p:cNvSpPr/>
          <p:nvPr/>
        </p:nvSpPr>
        <p:spPr>
          <a:xfrm>
            <a:off x="335875" y="4781619"/>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91" name="Rettangolo arrotondato 74">
            <a:extLst>
              <a:ext uri="{FF2B5EF4-FFF2-40B4-BE49-F238E27FC236}">
                <a16:creationId xmlns:a16="http://schemas.microsoft.com/office/drawing/2014/main" xmlns="" id="{571CE48E-8423-4091-99BA-72C02584498E}"/>
              </a:ext>
            </a:extLst>
          </p:cNvPr>
          <p:cNvSpPr/>
          <p:nvPr/>
        </p:nvSpPr>
        <p:spPr>
          <a:xfrm>
            <a:off x="6561794" y="1205876"/>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Tree>
    <p:extLst>
      <p:ext uri="{BB962C8B-B14F-4D97-AF65-F5344CB8AC3E}">
        <p14:creationId xmlns:p14="http://schemas.microsoft.com/office/powerpoint/2010/main" val="3249405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xmlns="" id="{BF23797F-C9CF-4D1E-9FB9-9D52CDE3F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1104"/>
          <a:stretch/>
        </p:blipFill>
        <p:spPr bwMode="auto">
          <a:xfrm>
            <a:off x="3758840" y="472467"/>
            <a:ext cx="8443175" cy="6326801"/>
          </a:xfrm>
          <a:prstGeom prst="rect">
            <a:avLst/>
          </a:prstGeom>
          <a:noFill/>
          <a:extLst>
            <a:ext uri="{909E8E84-426E-40DD-AFC4-6F175D3DCCD1}">
              <a14:hiddenFill xmlns:a14="http://schemas.microsoft.com/office/drawing/2010/main">
                <a:solidFill>
                  <a:srgbClr val="FFFFFF"/>
                </a:solidFill>
              </a14:hiddenFill>
            </a:ext>
          </a:extLst>
        </p:spPr>
      </p:pic>
      <p:sp>
        <p:nvSpPr>
          <p:cNvPr id="90" name="Documento 89">
            <a:extLst>
              <a:ext uri="{FF2B5EF4-FFF2-40B4-BE49-F238E27FC236}">
                <a16:creationId xmlns:a16="http://schemas.microsoft.com/office/drawing/2014/main" xmlns="" id="{8D336CCD-BCA5-4D0C-80B2-9BCA1B4C71DD}"/>
              </a:ext>
            </a:extLst>
          </p:cNvPr>
          <p:cNvSpPr>
            <a:spLocks/>
          </p:cNvSpPr>
          <p:nvPr/>
        </p:nvSpPr>
        <p:spPr>
          <a:xfrm rot="10800000">
            <a:off x="-16301" y="2795079"/>
            <a:ext cx="6522199" cy="4057740"/>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Documento 11"/>
          <p:cNvSpPr/>
          <p:nvPr/>
        </p:nvSpPr>
        <p:spPr>
          <a:xfrm>
            <a:off x="-10015" y="344203"/>
            <a:ext cx="6522201" cy="3611600"/>
          </a:xfrm>
          <a:prstGeom prst="flowChart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12</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L'assistenza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https://www.freepik.com/free-photo/finger-pushing-a-virtual-button_928529.htm#term=contact&amp;page=1&amp;position=31</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44126" y="64209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3" name="CasellaDiTesto 52">
            <a:extLst>
              <a:ext uri="{FF2B5EF4-FFF2-40B4-BE49-F238E27FC236}">
                <a16:creationId xmlns:a16="http://schemas.microsoft.com/office/drawing/2014/main" xmlns="" id="{B9E06402-2EB4-4453-95F1-82AB06D0E268}"/>
              </a:ext>
            </a:extLst>
          </p:cNvPr>
          <p:cNvSpPr txBox="1"/>
          <p:nvPr/>
        </p:nvSpPr>
        <p:spPr>
          <a:xfrm>
            <a:off x="1292449" y="4109472"/>
            <a:ext cx="3144349" cy="369332"/>
          </a:xfrm>
          <a:prstGeom prst="rect">
            <a:avLst/>
          </a:prstGeom>
          <a:noFill/>
        </p:spPr>
        <p:txBody>
          <a:bodyPr wrap="square" rtlCol="0">
            <a:spAutoFit/>
          </a:bodyPr>
          <a:lstStyle/>
          <a:p>
            <a:pPr lvl="0"/>
            <a:r>
              <a:rPr lang="it-IT">
                <a:solidFill>
                  <a:schemeClr val="tx1">
                    <a:lumMod val="85000"/>
                  </a:schemeClr>
                </a:solidFill>
              </a:rPr>
              <a:t>Assistenza tramite App</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66" name="Rettangolo arrotondato 44">
            <a:extLst>
              <a:ext uri="{FF2B5EF4-FFF2-40B4-BE49-F238E27FC236}">
                <a16:creationId xmlns:a16="http://schemas.microsoft.com/office/drawing/2014/main" xmlns="" id="{E44E338A-F931-43F7-9967-478106E9B089}"/>
              </a:ext>
            </a:extLst>
          </p:cNvPr>
          <p:cNvSpPr/>
          <p:nvPr/>
        </p:nvSpPr>
        <p:spPr>
          <a:xfrm>
            <a:off x="-182034" y="598056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47" name="Goccia 46">
            <a:extLst>
              <a:ext uri="{FF2B5EF4-FFF2-40B4-BE49-F238E27FC236}">
                <a16:creationId xmlns:a16="http://schemas.microsoft.com/office/drawing/2014/main" xmlns="" id="{D9B9D942-F6CA-451B-8C17-4EA2F2A833A1}"/>
              </a:ext>
            </a:extLst>
          </p:cNvPr>
          <p:cNvSpPr/>
          <p:nvPr/>
        </p:nvSpPr>
        <p:spPr>
          <a:xfrm>
            <a:off x="868691" y="4132076"/>
            <a:ext cx="379801" cy="374633"/>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a:t>+</a:t>
            </a:r>
          </a:p>
        </p:txBody>
      </p:sp>
      <p:sp>
        <p:nvSpPr>
          <p:cNvPr id="71" name="CasellaDiTesto 70">
            <a:extLst>
              <a:ext uri="{FF2B5EF4-FFF2-40B4-BE49-F238E27FC236}">
                <a16:creationId xmlns:a16="http://schemas.microsoft.com/office/drawing/2014/main" xmlns="" id="{AECB9560-9C46-4FCA-AF80-28BC76250EAE}"/>
              </a:ext>
            </a:extLst>
          </p:cNvPr>
          <p:cNvSpPr txBox="1"/>
          <p:nvPr/>
        </p:nvSpPr>
        <p:spPr>
          <a:xfrm>
            <a:off x="407936" y="541661"/>
            <a:ext cx="5673723" cy="400110"/>
          </a:xfrm>
          <a:prstGeom prst="rect">
            <a:avLst/>
          </a:prstGeom>
          <a:noFill/>
        </p:spPr>
        <p:txBody>
          <a:bodyPr wrap="square" rtlCol="0">
            <a:spAutoFit/>
          </a:bodyPr>
          <a:lstStyle/>
          <a:p>
            <a:pPr lvl="0"/>
            <a:r>
              <a:rPr lang="it-IT" sz="2000" b="1">
                <a:solidFill>
                  <a:srgbClr val="23585E"/>
                </a:solidFill>
                <a:latin typeface="Tempus Sans ITC" panose="04020404030D07020202" pitchFamily="82" charset="0"/>
                <a:cs typeface="Gisha" panose="020B0502040204020203" pitchFamily="34" charset="-79"/>
              </a:rPr>
              <a:t>Tra i clienti che hanno almeno una banca online…</a:t>
            </a:r>
            <a:endParaRPr lang="it-IT" sz="2000" b="1" dirty="0">
              <a:solidFill>
                <a:srgbClr val="23585E"/>
              </a:solidFill>
              <a:latin typeface="Tempus Sans ITC" panose="04020404030D07020202" pitchFamily="82" charset="0"/>
              <a:cs typeface="Gisha" panose="020B0502040204020203" pitchFamily="34" charset="-79"/>
            </a:endParaRPr>
          </a:p>
        </p:txBody>
      </p:sp>
      <p:sp>
        <p:nvSpPr>
          <p:cNvPr id="76" name="Goccia 75">
            <a:extLst>
              <a:ext uri="{FF2B5EF4-FFF2-40B4-BE49-F238E27FC236}">
                <a16:creationId xmlns:a16="http://schemas.microsoft.com/office/drawing/2014/main" xmlns="" id="{55D415DC-5C16-4A05-B52F-C1E3EE9F1AA7}"/>
              </a:ext>
            </a:extLst>
          </p:cNvPr>
          <p:cNvSpPr/>
          <p:nvPr/>
        </p:nvSpPr>
        <p:spPr>
          <a:xfrm>
            <a:off x="852137" y="4700902"/>
            <a:ext cx="379801" cy="374633"/>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a:t>-</a:t>
            </a:r>
          </a:p>
        </p:txBody>
      </p:sp>
      <p:sp>
        <p:nvSpPr>
          <p:cNvPr id="79" name="CasellaDiTesto 78">
            <a:extLst>
              <a:ext uri="{FF2B5EF4-FFF2-40B4-BE49-F238E27FC236}">
                <a16:creationId xmlns:a16="http://schemas.microsoft.com/office/drawing/2014/main" xmlns="" id="{A5A65A34-6B7D-4538-A900-ABF84A5F1413}"/>
              </a:ext>
            </a:extLst>
          </p:cNvPr>
          <p:cNvSpPr txBox="1"/>
          <p:nvPr/>
        </p:nvSpPr>
        <p:spPr>
          <a:xfrm>
            <a:off x="1248492" y="4664929"/>
            <a:ext cx="6357201" cy="369332"/>
          </a:xfrm>
          <a:prstGeom prst="rect">
            <a:avLst/>
          </a:prstGeom>
          <a:noFill/>
        </p:spPr>
        <p:txBody>
          <a:bodyPr wrap="square" rtlCol="0">
            <a:spAutoFit/>
          </a:bodyPr>
          <a:lstStyle/>
          <a:p>
            <a:pPr lvl="0"/>
            <a:r>
              <a:rPr lang="it-IT">
                <a:solidFill>
                  <a:schemeClr val="tx1">
                    <a:lumMod val="85000"/>
                  </a:schemeClr>
                </a:solidFill>
              </a:rPr>
              <a:t>Assistenza tramite Web</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85" name="Goccia 84">
            <a:extLst>
              <a:ext uri="{FF2B5EF4-FFF2-40B4-BE49-F238E27FC236}">
                <a16:creationId xmlns:a16="http://schemas.microsoft.com/office/drawing/2014/main" xmlns="" id="{690DB0FD-1CB7-45BF-B0AD-441A0E27CE82}"/>
              </a:ext>
            </a:extLst>
          </p:cNvPr>
          <p:cNvSpPr/>
          <p:nvPr/>
        </p:nvSpPr>
        <p:spPr>
          <a:xfrm>
            <a:off x="860647" y="5285276"/>
            <a:ext cx="379801" cy="374633"/>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a:t>-</a:t>
            </a:r>
          </a:p>
        </p:txBody>
      </p:sp>
      <p:sp>
        <p:nvSpPr>
          <p:cNvPr id="87" name="CasellaDiTesto 86">
            <a:extLst>
              <a:ext uri="{FF2B5EF4-FFF2-40B4-BE49-F238E27FC236}">
                <a16:creationId xmlns:a16="http://schemas.microsoft.com/office/drawing/2014/main" xmlns="" id="{28FCD70D-05CD-4860-8C67-515F5E2D10DE}"/>
              </a:ext>
            </a:extLst>
          </p:cNvPr>
          <p:cNvSpPr txBox="1"/>
          <p:nvPr/>
        </p:nvSpPr>
        <p:spPr>
          <a:xfrm>
            <a:off x="1278813" y="5245012"/>
            <a:ext cx="4007482" cy="369332"/>
          </a:xfrm>
          <a:prstGeom prst="rect">
            <a:avLst/>
          </a:prstGeom>
          <a:noFill/>
        </p:spPr>
        <p:txBody>
          <a:bodyPr wrap="square" rtlCol="0">
            <a:spAutoFit/>
          </a:bodyPr>
          <a:lstStyle/>
          <a:p>
            <a:pPr lvl="0"/>
            <a:r>
              <a:rPr lang="it-IT">
                <a:solidFill>
                  <a:schemeClr val="tx1">
                    <a:lumMod val="85000"/>
                  </a:schemeClr>
                </a:solidFill>
              </a:rPr>
              <a:t>Assistenza tramite Contact Center</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pic>
        <p:nvPicPr>
          <p:cNvPr id="2" name="Immagine 1">
            <a:extLst>
              <a:ext uri="{FF2B5EF4-FFF2-40B4-BE49-F238E27FC236}">
                <a16:creationId xmlns:a16="http://schemas.microsoft.com/office/drawing/2014/main" xmlns="" id="{553DAADD-7F14-4D38-BA8B-FED1BA2DC831}"/>
              </a:ext>
            </a:extLst>
          </p:cNvPr>
          <p:cNvPicPr>
            <a:picLocks noChangeAspect="1"/>
          </p:cNvPicPr>
          <p:nvPr/>
        </p:nvPicPr>
        <p:blipFill>
          <a:blip r:embed="rId4"/>
          <a:stretch>
            <a:fillRect/>
          </a:stretch>
        </p:blipFill>
        <p:spPr>
          <a:xfrm>
            <a:off x="550852" y="973585"/>
            <a:ext cx="4909435" cy="1743849"/>
          </a:xfrm>
          <a:prstGeom prst="rect">
            <a:avLst/>
          </a:prstGeom>
        </p:spPr>
      </p:pic>
      <p:sp>
        <p:nvSpPr>
          <p:cNvPr id="49" name="Rettangolo arrotondato 44">
            <a:extLst>
              <a:ext uri="{FF2B5EF4-FFF2-40B4-BE49-F238E27FC236}">
                <a16:creationId xmlns:a16="http://schemas.microsoft.com/office/drawing/2014/main" xmlns="" id="{E700F948-CD3C-4519-9D2C-F6D46AB7A8F3}"/>
              </a:ext>
            </a:extLst>
          </p:cNvPr>
          <p:cNvSpPr/>
          <p:nvPr/>
        </p:nvSpPr>
        <p:spPr>
          <a:xfrm>
            <a:off x="338834" y="142394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62" name="Rettangolo arrotondato 44">
            <a:extLst>
              <a:ext uri="{FF2B5EF4-FFF2-40B4-BE49-F238E27FC236}">
                <a16:creationId xmlns:a16="http://schemas.microsoft.com/office/drawing/2014/main" xmlns="" id="{0B2BEE85-2AD8-4414-A59C-109B43118F88}"/>
              </a:ext>
            </a:extLst>
          </p:cNvPr>
          <p:cNvSpPr/>
          <p:nvPr/>
        </p:nvSpPr>
        <p:spPr>
          <a:xfrm>
            <a:off x="1593742" y="175437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72" name="Rettangolo arrotondato 44">
            <a:extLst>
              <a:ext uri="{FF2B5EF4-FFF2-40B4-BE49-F238E27FC236}">
                <a16:creationId xmlns:a16="http://schemas.microsoft.com/office/drawing/2014/main" xmlns="" id="{3D16F2F7-8AA2-4E61-9264-F09B0F0EAC63}"/>
              </a:ext>
            </a:extLst>
          </p:cNvPr>
          <p:cNvSpPr/>
          <p:nvPr/>
        </p:nvSpPr>
        <p:spPr>
          <a:xfrm>
            <a:off x="2640782" y="182829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3" name="Rettangolo arrotondato 44">
            <a:extLst>
              <a:ext uri="{FF2B5EF4-FFF2-40B4-BE49-F238E27FC236}">
                <a16:creationId xmlns:a16="http://schemas.microsoft.com/office/drawing/2014/main" xmlns="" id="{63F7B93D-838E-47E5-85BB-EF10F77D7F9D}"/>
              </a:ext>
            </a:extLst>
          </p:cNvPr>
          <p:cNvSpPr/>
          <p:nvPr/>
        </p:nvSpPr>
        <p:spPr>
          <a:xfrm>
            <a:off x="3470667" y="176052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pic>
        <p:nvPicPr>
          <p:cNvPr id="5" name="Immagine 4">
            <a:extLst>
              <a:ext uri="{FF2B5EF4-FFF2-40B4-BE49-F238E27FC236}">
                <a16:creationId xmlns:a16="http://schemas.microsoft.com/office/drawing/2014/main" xmlns="" id="{A3BC693B-99D4-4CA0-9970-C254D73849B8}"/>
              </a:ext>
            </a:extLst>
          </p:cNvPr>
          <p:cNvPicPr>
            <a:picLocks noChangeAspect="1"/>
          </p:cNvPicPr>
          <p:nvPr/>
        </p:nvPicPr>
        <p:blipFill>
          <a:blip r:embed="rId5"/>
          <a:stretch>
            <a:fillRect/>
          </a:stretch>
        </p:blipFill>
        <p:spPr>
          <a:xfrm>
            <a:off x="626773" y="2786942"/>
            <a:ext cx="682005" cy="577081"/>
          </a:xfrm>
          <a:prstGeom prst="rect">
            <a:avLst/>
          </a:prstGeom>
        </p:spPr>
      </p:pic>
      <p:pic>
        <p:nvPicPr>
          <p:cNvPr id="6" name="Immagine 5">
            <a:extLst>
              <a:ext uri="{FF2B5EF4-FFF2-40B4-BE49-F238E27FC236}">
                <a16:creationId xmlns:a16="http://schemas.microsoft.com/office/drawing/2014/main" xmlns="" id="{7C5EF38A-5B36-4B90-8FF4-A5659D745266}"/>
              </a:ext>
            </a:extLst>
          </p:cNvPr>
          <p:cNvPicPr>
            <a:picLocks noChangeAspect="1"/>
          </p:cNvPicPr>
          <p:nvPr/>
        </p:nvPicPr>
        <p:blipFill>
          <a:blip r:embed="rId6"/>
          <a:stretch>
            <a:fillRect/>
          </a:stretch>
        </p:blipFill>
        <p:spPr>
          <a:xfrm>
            <a:off x="2616185" y="2769747"/>
            <a:ext cx="708236" cy="577081"/>
          </a:xfrm>
          <a:prstGeom prst="rect">
            <a:avLst/>
          </a:prstGeom>
        </p:spPr>
      </p:pic>
      <p:pic>
        <p:nvPicPr>
          <p:cNvPr id="7" name="Immagine 6">
            <a:extLst>
              <a:ext uri="{FF2B5EF4-FFF2-40B4-BE49-F238E27FC236}">
                <a16:creationId xmlns:a16="http://schemas.microsoft.com/office/drawing/2014/main" xmlns="" id="{792CB441-19B1-44DD-89FD-97C1E9510B7D}"/>
              </a:ext>
            </a:extLst>
          </p:cNvPr>
          <p:cNvPicPr>
            <a:picLocks noChangeAspect="1"/>
          </p:cNvPicPr>
          <p:nvPr/>
        </p:nvPicPr>
        <p:blipFill>
          <a:blip r:embed="rId7"/>
          <a:stretch>
            <a:fillRect/>
          </a:stretch>
        </p:blipFill>
        <p:spPr>
          <a:xfrm>
            <a:off x="3639419" y="2766211"/>
            <a:ext cx="708236" cy="563966"/>
          </a:xfrm>
          <a:prstGeom prst="rect">
            <a:avLst/>
          </a:prstGeom>
        </p:spPr>
      </p:pic>
      <p:pic>
        <p:nvPicPr>
          <p:cNvPr id="36" name="Immagine 35">
            <a:extLst>
              <a:ext uri="{FF2B5EF4-FFF2-40B4-BE49-F238E27FC236}">
                <a16:creationId xmlns:a16="http://schemas.microsoft.com/office/drawing/2014/main" xmlns="" id="{2F5985F3-7ADE-406F-8C2C-EBE2A5E17E38}"/>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306961" y="5845615"/>
            <a:ext cx="486174" cy="486174"/>
          </a:xfrm>
          <a:prstGeom prst="rect">
            <a:avLst/>
          </a:prstGeom>
        </p:spPr>
      </p:pic>
      <p:sp>
        <p:nvSpPr>
          <p:cNvPr id="37" name="CasellaDiTesto 36">
            <a:extLst>
              <a:ext uri="{FF2B5EF4-FFF2-40B4-BE49-F238E27FC236}">
                <a16:creationId xmlns:a16="http://schemas.microsoft.com/office/drawing/2014/main" xmlns="" id="{5AC0DF41-11E9-4339-A48F-C883C9A66DE5}"/>
              </a:ext>
            </a:extLst>
          </p:cNvPr>
          <p:cNvSpPr txBox="1"/>
          <p:nvPr/>
        </p:nvSpPr>
        <p:spPr>
          <a:xfrm>
            <a:off x="1272738" y="5857215"/>
            <a:ext cx="4007482" cy="369332"/>
          </a:xfrm>
          <a:prstGeom prst="rect">
            <a:avLst/>
          </a:prstGeom>
          <a:noFill/>
        </p:spPr>
        <p:txBody>
          <a:bodyPr wrap="square" rtlCol="0">
            <a:spAutoFit/>
          </a:bodyPr>
          <a:lstStyle/>
          <a:p>
            <a:pPr lvl="0"/>
            <a:r>
              <a:rPr lang="it-IT">
                <a:solidFill>
                  <a:schemeClr val="tx1">
                    <a:lumMod val="85000"/>
                  </a:schemeClr>
                </a:solidFill>
              </a:rPr>
              <a:t>Assistenza face-to-face</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64" name="Rettangolo arrotondato 44">
            <a:extLst>
              <a:ext uri="{FF2B5EF4-FFF2-40B4-BE49-F238E27FC236}">
                <a16:creationId xmlns:a16="http://schemas.microsoft.com/office/drawing/2014/main" xmlns="" id="{42E223E2-BABF-4E58-84CF-D3BDF306405B}"/>
              </a:ext>
            </a:extLst>
          </p:cNvPr>
          <p:cNvSpPr/>
          <p:nvPr/>
        </p:nvSpPr>
        <p:spPr>
          <a:xfrm>
            <a:off x="2505410" y="319447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80" name="Rettangolo arrotondato 44">
            <a:extLst>
              <a:ext uri="{FF2B5EF4-FFF2-40B4-BE49-F238E27FC236}">
                <a16:creationId xmlns:a16="http://schemas.microsoft.com/office/drawing/2014/main" xmlns="" id="{546240B4-D3A1-459B-9660-B4AFD55F63F6}"/>
              </a:ext>
            </a:extLst>
          </p:cNvPr>
          <p:cNvSpPr/>
          <p:nvPr/>
        </p:nvSpPr>
        <p:spPr>
          <a:xfrm>
            <a:off x="307765" y="300901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91" name="Rettangolo arrotondato 44">
            <a:extLst>
              <a:ext uri="{FF2B5EF4-FFF2-40B4-BE49-F238E27FC236}">
                <a16:creationId xmlns:a16="http://schemas.microsoft.com/office/drawing/2014/main" xmlns="" id="{AC5ED996-0FDA-4811-A84F-62613E85329E}"/>
              </a:ext>
            </a:extLst>
          </p:cNvPr>
          <p:cNvSpPr/>
          <p:nvPr/>
        </p:nvSpPr>
        <p:spPr>
          <a:xfrm>
            <a:off x="3426002" y="314962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38" name="Rettangolo arrotondato 44">
            <a:extLst>
              <a:ext uri="{FF2B5EF4-FFF2-40B4-BE49-F238E27FC236}">
                <a16:creationId xmlns:a16="http://schemas.microsoft.com/office/drawing/2014/main" xmlns="" id="{C784FDF9-6D90-4392-80C2-035101A31F75}"/>
              </a:ext>
            </a:extLst>
          </p:cNvPr>
          <p:cNvSpPr/>
          <p:nvPr/>
        </p:nvSpPr>
        <p:spPr>
          <a:xfrm>
            <a:off x="5115051" y="175047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pic>
        <p:nvPicPr>
          <p:cNvPr id="9" name="Immagine 8">
            <a:extLst>
              <a:ext uri="{FF2B5EF4-FFF2-40B4-BE49-F238E27FC236}">
                <a16:creationId xmlns:a16="http://schemas.microsoft.com/office/drawing/2014/main" xmlns="" id="{20DD6F39-ABBB-4011-88B0-AEB361D0B160}"/>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298742" y="5265798"/>
            <a:ext cx="444342" cy="444342"/>
          </a:xfrm>
          <a:prstGeom prst="rect">
            <a:avLst/>
          </a:prstGeom>
        </p:spPr>
      </p:pic>
      <p:pic>
        <p:nvPicPr>
          <p:cNvPr id="13" name="Immagine 12">
            <a:extLst>
              <a:ext uri="{FF2B5EF4-FFF2-40B4-BE49-F238E27FC236}">
                <a16:creationId xmlns:a16="http://schemas.microsoft.com/office/drawing/2014/main" xmlns="" id="{D0F3B564-8CDF-4020-807C-E257B6899EDB}"/>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367306" y="4723514"/>
            <a:ext cx="379801" cy="379801"/>
          </a:xfrm>
          <a:prstGeom prst="rect">
            <a:avLst/>
          </a:prstGeom>
        </p:spPr>
      </p:pic>
      <p:pic>
        <p:nvPicPr>
          <p:cNvPr id="15" name="Immagine 14">
            <a:extLst>
              <a:ext uri="{FF2B5EF4-FFF2-40B4-BE49-F238E27FC236}">
                <a16:creationId xmlns:a16="http://schemas.microsoft.com/office/drawing/2014/main" xmlns="" id="{2BED61C8-C627-4118-821C-2FE3FA0EBBFD}"/>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317956" y="4110877"/>
            <a:ext cx="444343" cy="444343"/>
          </a:xfrm>
          <a:prstGeom prst="rect">
            <a:avLst/>
          </a:prstGeom>
        </p:spPr>
      </p:pic>
      <p:sp>
        <p:nvSpPr>
          <p:cNvPr id="45" name="Goccia 44">
            <a:extLst>
              <a:ext uri="{FF2B5EF4-FFF2-40B4-BE49-F238E27FC236}">
                <a16:creationId xmlns:a16="http://schemas.microsoft.com/office/drawing/2014/main" xmlns="" id="{8D19A4F9-7DA1-4E50-997C-4638FF7B3C5B}"/>
              </a:ext>
            </a:extLst>
          </p:cNvPr>
          <p:cNvSpPr/>
          <p:nvPr/>
        </p:nvSpPr>
        <p:spPr>
          <a:xfrm>
            <a:off x="863676" y="5901385"/>
            <a:ext cx="379801" cy="374633"/>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a:t>+</a:t>
            </a:r>
          </a:p>
        </p:txBody>
      </p:sp>
      <p:sp>
        <p:nvSpPr>
          <p:cNvPr id="46" name="Rettangolo arrotondato 44">
            <a:extLst>
              <a:ext uri="{FF2B5EF4-FFF2-40B4-BE49-F238E27FC236}">
                <a16:creationId xmlns:a16="http://schemas.microsoft.com/office/drawing/2014/main" xmlns="" id="{C9A1290C-0839-42D6-9CAE-F359481E2EF9}"/>
              </a:ext>
            </a:extLst>
          </p:cNvPr>
          <p:cNvSpPr/>
          <p:nvPr/>
        </p:nvSpPr>
        <p:spPr>
          <a:xfrm>
            <a:off x="-147339" y="416599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51" name="Rettangolo arrotondato 44">
            <a:extLst>
              <a:ext uri="{FF2B5EF4-FFF2-40B4-BE49-F238E27FC236}">
                <a16:creationId xmlns:a16="http://schemas.microsoft.com/office/drawing/2014/main" xmlns="" id="{75D57198-EC9B-42C3-84E6-55AA4DAB072B}"/>
              </a:ext>
            </a:extLst>
          </p:cNvPr>
          <p:cNvSpPr/>
          <p:nvPr/>
        </p:nvSpPr>
        <p:spPr>
          <a:xfrm>
            <a:off x="-175597" y="475004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52" name="Rettangolo arrotondato 44">
            <a:extLst>
              <a:ext uri="{FF2B5EF4-FFF2-40B4-BE49-F238E27FC236}">
                <a16:creationId xmlns:a16="http://schemas.microsoft.com/office/drawing/2014/main" xmlns="" id="{CE3EAB89-78E3-4837-9A39-64819188832D}"/>
              </a:ext>
            </a:extLst>
          </p:cNvPr>
          <p:cNvSpPr/>
          <p:nvPr/>
        </p:nvSpPr>
        <p:spPr>
          <a:xfrm>
            <a:off x="-179212" y="533331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pic>
        <p:nvPicPr>
          <p:cNvPr id="16" name="Immagine 15">
            <a:extLst>
              <a:ext uri="{FF2B5EF4-FFF2-40B4-BE49-F238E27FC236}">
                <a16:creationId xmlns:a16="http://schemas.microsoft.com/office/drawing/2014/main" xmlns="" id="{DE9603B3-59C0-4726-A11D-0B4C71E98886}"/>
              </a:ext>
            </a:extLst>
          </p:cNvPr>
          <p:cNvPicPr>
            <a:picLocks noChangeAspect="1"/>
          </p:cNvPicPr>
          <p:nvPr/>
        </p:nvPicPr>
        <p:blipFill>
          <a:blip r:embed="rId12"/>
          <a:stretch>
            <a:fillRect/>
          </a:stretch>
        </p:blipFill>
        <p:spPr>
          <a:xfrm>
            <a:off x="1647424" y="2793748"/>
            <a:ext cx="682005" cy="579061"/>
          </a:xfrm>
          <a:prstGeom prst="rect">
            <a:avLst/>
          </a:prstGeom>
        </p:spPr>
      </p:pic>
      <p:sp>
        <p:nvSpPr>
          <p:cNvPr id="68" name="Rettangolo arrotondato 44">
            <a:extLst>
              <a:ext uri="{FF2B5EF4-FFF2-40B4-BE49-F238E27FC236}">
                <a16:creationId xmlns:a16="http://schemas.microsoft.com/office/drawing/2014/main" xmlns="" id="{E40860B3-9A3B-4705-A30F-877CE58AC611}"/>
              </a:ext>
            </a:extLst>
          </p:cNvPr>
          <p:cNvSpPr/>
          <p:nvPr/>
        </p:nvSpPr>
        <p:spPr>
          <a:xfrm>
            <a:off x="1471443" y="332429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54" name="Rettangolo arrotondato 44">
            <a:extLst>
              <a:ext uri="{FF2B5EF4-FFF2-40B4-BE49-F238E27FC236}">
                <a16:creationId xmlns:a16="http://schemas.microsoft.com/office/drawing/2014/main" xmlns="" id="{5E4AC56F-CE65-473A-AE98-46002F5DB162}"/>
              </a:ext>
            </a:extLst>
          </p:cNvPr>
          <p:cNvSpPr/>
          <p:nvPr/>
        </p:nvSpPr>
        <p:spPr>
          <a:xfrm>
            <a:off x="6504358" y="1157367"/>
            <a:ext cx="675024" cy="36933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Tree>
    <p:extLst>
      <p:ext uri="{BB962C8B-B14F-4D97-AF65-F5344CB8AC3E}">
        <p14:creationId xmlns:p14="http://schemas.microsoft.com/office/powerpoint/2010/main" val="2231580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xmlns="" id="{BF23797F-C9CF-4D1E-9FB9-9D52CDE3F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4909"/>
          <a:stretch/>
        </p:blipFill>
        <p:spPr bwMode="auto">
          <a:xfrm>
            <a:off x="4977406" y="493843"/>
            <a:ext cx="7216135" cy="6376570"/>
          </a:xfrm>
          <a:prstGeom prst="rect">
            <a:avLst/>
          </a:prstGeom>
          <a:noFill/>
          <a:extLst>
            <a:ext uri="{909E8E84-426E-40DD-AFC4-6F175D3DCCD1}">
              <a14:hiddenFill xmlns:a14="http://schemas.microsoft.com/office/drawing/2010/main">
                <a:solidFill>
                  <a:srgbClr val="FFFFFF"/>
                </a:solidFill>
              </a14:hiddenFill>
            </a:ext>
          </a:extLst>
        </p:spPr>
      </p:pic>
      <p:sp>
        <p:nvSpPr>
          <p:cNvPr id="90" name="Documento 89">
            <a:extLst>
              <a:ext uri="{FF2B5EF4-FFF2-40B4-BE49-F238E27FC236}">
                <a16:creationId xmlns:a16="http://schemas.microsoft.com/office/drawing/2014/main" xmlns="" id="{8D336CCD-BCA5-4D0C-80B2-9BCA1B4C71DD}"/>
              </a:ext>
            </a:extLst>
          </p:cNvPr>
          <p:cNvSpPr>
            <a:spLocks/>
          </p:cNvSpPr>
          <p:nvPr/>
        </p:nvSpPr>
        <p:spPr>
          <a:xfrm rot="10800000">
            <a:off x="-16301" y="2795079"/>
            <a:ext cx="6522199" cy="4057740"/>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Documento 11"/>
          <p:cNvSpPr/>
          <p:nvPr/>
        </p:nvSpPr>
        <p:spPr>
          <a:xfrm>
            <a:off x="-10015" y="344203"/>
            <a:ext cx="6522201" cy="4004814"/>
          </a:xfrm>
          <a:prstGeom prst="flowChart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L'assistenza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r>
              <a:rPr lang="it-IT">
                <a:solidFill>
                  <a:prstClr val="black"/>
                </a:solidFill>
                <a:latin typeface="Century Gothic"/>
              </a:rPr>
              <a:t>In sincro con audio 1 si evidenzia la colonna viola.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i="0" u="none" strike="noStrike" kern="1200" cap="none" spc="0" normalizeH="0" baseline="0" noProof="0">
                <a:ln>
                  <a:noFill/>
                </a:ln>
                <a:solidFill>
                  <a:prstClr val="black"/>
                </a:solidFill>
                <a:effectLst/>
                <a:uLnTx/>
                <a:uFillTx/>
                <a:latin typeface="Century Gothic"/>
                <a:ea typeface="+mn-ea"/>
                <a:cs typeface="+mn-cs"/>
              </a:rPr>
              <a:t>Con audio 2 la colonna blu.</a:t>
            </a:r>
          </a:p>
          <a:p>
            <a:pPr marL="0" marR="0" lvl="0" indent="0" algn="l" defTabSz="685800" rtl="0" eaLnBrk="1" fontAlgn="auto" latinLnBrk="0" hangingPunct="1">
              <a:lnSpc>
                <a:spcPct val="100000"/>
              </a:lnSpc>
              <a:spcBef>
                <a:spcPts val="0"/>
              </a:spcBef>
              <a:spcAft>
                <a:spcPts val="0"/>
              </a:spcAft>
              <a:buClrTx/>
              <a:buSzTx/>
              <a:buFontTx/>
              <a:buNone/>
              <a:tabLst/>
              <a:defRPr/>
            </a:pPr>
            <a:r>
              <a:rPr lang="it-IT">
                <a:solidFill>
                  <a:prstClr val="black"/>
                </a:solidFill>
                <a:latin typeface="Century Gothic"/>
              </a:rPr>
              <a:t>Con audio 3 la colonna viola.</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https://pixabay.com/it/imac-apple-mockup-app-ipad-mouse-606765/</a:t>
            </a: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79" name="CasellaDiTesto 78">
            <a:extLst>
              <a:ext uri="{FF2B5EF4-FFF2-40B4-BE49-F238E27FC236}">
                <a16:creationId xmlns:a16="http://schemas.microsoft.com/office/drawing/2014/main" xmlns="" id="{A5A65A34-6B7D-4538-A900-ABF84A5F1413}"/>
              </a:ext>
            </a:extLst>
          </p:cNvPr>
          <p:cNvSpPr txBox="1"/>
          <p:nvPr/>
        </p:nvSpPr>
        <p:spPr>
          <a:xfrm>
            <a:off x="1083621" y="4433917"/>
            <a:ext cx="6357201" cy="369332"/>
          </a:xfrm>
          <a:prstGeom prst="rect">
            <a:avLst/>
          </a:prstGeom>
          <a:noFill/>
        </p:spPr>
        <p:txBody>
          <a:bodyPr wrap="square" rtlCol="0">
            <a:spAutoFit/>
          </a:bodyPr>
          <a:lstStyle/>
          <a:p>
            <a:pPr lvl="0"/>
            <a:r>
              <a:rPr lang="it-IT" b="1">
                <a:solidFill>
                  <a:schemeClr val="tx1">
                    <a:lumMod val="85000"/>
                  </a:schemeClr>
                </a:solidFill>
              </a:rPr>
              <a:t>PREFERENZE PER FASCIA DI RICCHEZZA</a:t>
            </a:r>
            <a:endParaRPr kumimoji="0" lang="it-IT" sz="1800" b="1" i="0" u="none" strike="noStrike" kern="1200" cap="none" spc="0" normalizeH="0" baseline="0" noProof="0" dirty="0">
              <a:ln>
                <a:noFill/>
              </a:ln>
              <a:solidFill>
                <a:schemeClr val="tx1">
                  <a:lumMod val="85000"/>
                </a:schemeClr>
              </a:solidFill>
              <a:effectLst/>
              <a:uLnTx/>
              <a:uFillTx/>
              <a:latin typeface="Century Gothic"/>
            </a:endParaRPr>
          </a:p>
        </p:txBody>
      </p:sp>
      <p:sp>
        <p:nvSpPr>
          <p:cNvPr id="72" name="Rettangolo arrotondato 44">
            <a:extLst>
              <a:ext uri="{FF2B5EF4-FFF2-40B4-BE49-F238E27FC236}">
                <a16:creationId xmlns:a16="http://schemas.microsoft.com/office/drawing/2014/main" xmlns="" id="{3D16F2F7-8AA2-4E61-9264-F09B0F0EAC63}"/>
              </a:ext>
            </a:extLst>
          </p:cNvPr>
          <p:cNvSpPr/>
          <p:nvPr/>
        </p:nvSpPr>
        <p:spPr>
          <a:xfrm>
            <a:off x="618911" y="445705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3" name="Rettangolo arrotondato 44">
            <a:extLst>
              <a:ext uri="{FF2B5EF4-FFF2-40B4-BE49-F238E27FC236}">
                <a16:creationId xmlns:a16="http://schemas.microsoft.com/office/drawing/2014/main" xmlns="" id="{63F7B93D-838E-47E5-85BB-EF10F77D7F9D}"/>
              </a:ext>
            </a:extLst>
          </p:cNvPr>
          <p:cNvSpPr/>
          <p:nvPr/>
        </p:nvSpPr>
        <p:spPr>
          <a:xfrm>
            <a:off x="1473737" y="604404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pic>
        <p:nvPicPr>
          <p:cNvPr id="36" name="Immagine 35">
            <a:extLst>
              <a:ext uri="{FF2B5EF4-FFF2-40B4-BE49-F238E27FC236}">
                <a16:creationId xmlns:a16="http://schemas.microsoft.com/office/drawing/2014/main" xmlns="" id="{2F5985F3-7ADE-406F-8C2C-EBE2A5E17E38}"/>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896258" y="5862585"/>
            <a:ext cx="585650" cy="585650"/>
          </a:xfrm>
          <a:prstGeom prst="rect">
            <a:avLst/>
          </a:prstGeom>
        </p:spPr>
      </p:pic>
      <p:sp>
        <p:nvSpPr>
          <p:cNvPr id="91" name="Rettangolo arrotondato 44">
            <a:extLst>
              <a:ext uri="{FF2B5EF4-FFF2-40B4-BE49-F238E27FC236}">
                <a16:creationId xmlns:a16="http://schemas.microsoft.com/office/drawing/2014/main" xmlns="" id="{AC5ED996-0FDA-4811-A84F-62613E85329E}"/>
              </a:ext>
            </a:extLst>
          </p:cNvPr>
          <p:cNvSpPr/>
          <p:nvPr/>
        </p:nvSpPr>
        <p:spPr>
          <a:xfrm>
            <a:off x="4586276" y="64497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pic>
        <p:nvPicPr>
          <p:cNvPr id="9" name="Immagine 8">
            <a:extLst>
              <a:ext uri="{FF2B5EF4-FFF2-40B4-BE49-F238E27FC236}">
                <a16:creationId xmlns:a16="http://schemas.microsoft.com/office/drawing/2014/main" xmlns="" id="{20DD6F39-ABBB-4011-88B0-AEB361D0B160}"/>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846276" y="5847574"/>
            <a:ext cx="576530" cy="576530"/>
          </a:xfrm>
          <a:prstGeom prst="rect">
            <a:avLst/>
          </a:prstGeom>
        </p:spPr>
      </p:pic>
      <p:pic>
        <p:nvPicPr>
          <p:cNvPr id="13" name="Immagine 12">
            <a:extLst>
              <a:ext uri="{FF2B5EF4-FFF2-40B4-BE49-F238E27FC236}">
                <a16:creationId xmlns:a16="http://schemas.microsoft.com/office/drawing/2014/main" xmlns="" id="{D0F3B564-8CDF-4020-807C-E257B6899EDB}"/>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852136" y="5847574"/>
            <a:ext cx="629015" cy="629015"/>
          </a:xfrm>
          <a:prstGeom prst="rect">
            <a:avLst/>
          </a:prstGeom>
        </p:spPr>
      </p:pic>
      <p:pic>
        <p:nvPicPr>
          <p:cNvPr id="3" name="Immagine 2">
            <a:extLst>
              <a:ext uri="{FF2B5EF4-FFF2-40B4-BE49-F238E27FC236}">
                <a16:creationId xmlns:a16="http://schemas.microsoft.com/office/drawing/2014/main" xmlns="" id="{E9BA6581-4A89-48A1-A4F0-A5162BFCBE9F}"/>
              </a:ext>
            </a:extLst>
          </p:cNvPr>
          <p:cNvPicPr>
            <a:picLocks noChangeAspect="1"/>
          </p:cNvPicPr>
          <p:nvPr/>
        </p:nvPicPr>
        <p:blipFill rotWithShape="1">
          <a:blip r:embed="rId7"/>
          <a:srcRect t="3095"/>
          <a:stretch/>
        </p:blipFill>
        <p:spPr>
          <a:xfrm>
            <a:off x="1047100" y="613552"/>
            <a:ext cx="904875" cy="3119792"/>
          </a:xfrm>
          <a:prstGeom prst="rect">
            <a:avLst/>
          </a:prstGeom>
        </p:spPr>
      </p:pic>
      <p:pic>
        <p:nvPicPr>
          <p:cNvPr id="4" name="Immagine 3">
            <a:extLst>
              <a:ext uri="{FF2B5EF4-FFF2-40B4-BE49-F238E27FC236}">
                <a16:creationId xmlns:a16="http://schemas.microsoft.com/office/drawing/2014/main" xmlns="" id="{56146B30-DA03-4639-857C-9D04F586D0C7}"/>
              </a:ext>
            </a:extLst>
          </p:cNvPr>
          <p:cNvPicPr>
            <a:picLocks noChangeAspect="1"/>
          </p:cNvPicPr>
          <p:nvPr/>
        </p:nvPicPr>
        <p:blipFill>
          <a:blip r:embed="rId8"/>
          <a:stretch>
            <a:fillRect/>
          </a:stretch>
        </p:blipFill>
        <p:spPr>
          <a:xfrm>
            <a:off x="2220583" y="1381066"/>
            <a:ext cx="809625" cy="2333625"/>
          </a:xfrm>
          <a:prstGeom prst="rect">
            <a:avLst/>
          </a:prstGeom>
        </p:spPr>
      </p:pic>
      <p:pic>
        <p:nvPicPr>
          <p:cNvPr id="8" name="Immagine 7">
            <a:extLst>
              <a:ext uri="{FF2B5EF4-FFF2-40B4-BE49-F238E27FC236}">
                <a16:creationId xmlns:a16="http://schemas.microsoft.com/office/drawing/2014/main" xmlns="" id="{F6D76F93-4F52-4BF7-BF18-7DCA5B98A9F9}"/>
              </a:ext>
            </a:extLst>
          </p:cNvPr>
          <p:cNvPicPr>
            <a:picLocks noChangeAspect="1"/>
          </p:cNvPicPr>
          <p:nvPr/>
        </p:nvPicPr>
        <p:blipFill>
          <a:blip r:embed="rId9"/>
          <a:stretch>
            <a:fillRect/>
          </a:stretch>
        </p:blipFill>
        <p:spPr>
          <a:xfrm>
            <a:off x="3210084" y="1478699"/>
            <a:ext cx="781050" cy="2266950"/>
          </a:xfrm>
          <a:prstGeom prst="rect">
            <a:avLst/>
          </a:prstGeom>
        </p:spPr>
      </p:pic>
      <p:pic>
        <p:nvPicPr>
          <p:cNvPr id="11" name="Immagine 10">
            <a:extLst>
              <a:ext uri="{FF2B5EF4-FFF2-40B4-BE49-F238E27FC236}">
                <a16:creationId xmlns:a16="http://schemas.microsoft.com/office/drawing/2014/main" xmlns="" id="{EA1F5B6C-64EE-493E-8159-2C4F6E5B58D3}"/>
              </a:ext>
            </a:extLst>
          </p:cNvPr>
          <p:cNvPicPr>
            <a:picLocks noChangeAspect="1"/>
          </p:cNvPicPr>
          <p:nvPr/>
        </p:nvPicPr>
        <p:blipFill>
          <a:blip r:embed="rId10"/>
          <a:stretch>
            <a:fillRect/>
          </a:stretch>
        </p:blipFill>
        <p:spPr>
          <a:xfrm>
            <a:off x="4283917" y="1890263"/>
            <a:ext cx="1276350" cy="695325"/>
          </a:xfrm>
          <a:prstGeom prst="rect">
            <a:avLst/>
          </a:prstGeom>
        </p:spPr>
      </p:pic>
      <p:pic>
        <p:nvPicPr>
          <p:cNvPr id="55" name="Immagine 54">
            <a:extLst>
              <a:ext uri="{FF2B5EF4-FFF2-40B4-BE49-F238E27FC236}">
                <a16:creationId xmlns:a16="http://schemas.microsoft.com/office/drawing/2014/main" xmlns="" id="{F54AFED6-4A3A-454A-AA0B-C85BFC812AA6}"/>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4498436" y="5857536"/>
            <a:ext cx="576530" cy="576530"/>
          </a:xfrm>
          <a:prstGeom prst="rect">
            <a:avLst/>
          </a:prstGeom>
        </p:spPr>
      </p:pic>
      <p:pic>
        <p:nvPicPr>
          <p:cNvPr id="56" name="Immagine 55">
            <a:extLst>
              <a:ext uri="{FF2B5EF4-FFF2-40B4-BE49-F238E27FC236}">
                <a16:creationId xmlns:a16="http://schemas.microsoft.com/office/drawing/2014/main" xmlns="" id="{A124CA38-5EEE-4260-B7C4-24E92522F99E}"/>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5171674" y="5832545"/>
            <a:ext cx="644044" cy="644044"/>
          </a:xfrm>
          <a:prstGeom prst="rect">
            <a:avLst/>
          </a:prstGeom>
        </p:spPr>
      </p:pic>
      <p:sp>
        <p:nvSpPr>
          <p:cNvPr id="57" name="Rettangolo con angoli arrotondati 56">
            <a:extLst>
              <a:ext uri="{FF2B5EF4-FFF2-40B4-BE49-F238E27FC236}">
                <a16:creationId xmlns:a16="http://schemas.microsoft.com/office/drawing/2014/main" xmlns="" id="{7DA895CF-EA1F-4701-8520-EEE70E72B98C}"/>
              </a:ext>
            </a:extLst>
          </p:cNvPr>
          <p:cNvSpPr/>
          <p:nvPr/>
        </p:nvSpPr>
        <p:spPr>
          <a:xfrm>
            <a:off x="1047100" y="4993912"/>
            <a:ext cx="1353462"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&gt; 75.000 €</a:t>
            </a:r>
          </a:p>
        </p:txBody>
      </p:sp>
      <p:sp>
        <p:nvSpPr>
          <p:cNvPr id="58" name="Rettangolo con angoli arrotondati 57">
            <a:extLst>
              <a:ext uri="{FF2B5EF4-FFF2-40B4-BE49-F238E27FC236}">
                <a16:creationId xmlns:a16="http://schemas.microsoft.com/office/drawing/2014/main" xmlns="" id="{DCBAE05E-8643-49F9-BDEC-A7068FE55E98}"/>
              </a:ext>
            </a:extLst>
          </p:cNvPr>
          <p:cNvSpPr/>
          <p:nvPr/>
        </p:nvSpPr>
        <p:spPr>
          <a:xfrm>
            <a:off x="4152632" y="4996400"/>
            <a:ext cx="1353462"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&lt; 75.000 €</a:t>
            </a:r>
          </a:p>
        </p:txBody>
      </p:sp>
      <p:sp>
        <p:nvSpPr>
          <p:cNvPr id="18" name="Freccia a pentagono 17">
            <a:extLst>
              <a:ext uri="{FF2B5EF4-FFF2-40B4-BE49-F238E27FC236}">
                <a16:creationId xmlns:a16="http://schemas.microsoft.com/office/drawing/2014/main" xmlns="" id="{D853EB33-31BA-41B0-A217-51B0CD5C953D}"/>
              </a:ext>
            </a:extLst>
          </p:cNvPr>
          <p:cNvSpPr/>
          <p:nvPr/>
        </p:nvSpPr>
        <p:spPr>
          <a:xfrm rot="16200000">
            <a:off x="1588326" y="4910132"/>
            <a:ext cx="307534" cy="1316943"/>
          </a:xfrm>
          <a:prstGeom prst="homePlate">
            <a:avLst/>
          </a:prstGeom>
          <a:solidFill>
            <a:srgbClr val="DFBA4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0" name="Freccia a pentagono 59">
            <a:extLst>
              <a:ext uri="{FF2B5EF4-FFF2-40B4-BE49-F238E27FC236}">
                <a16:creationId xmlns:a16="http://schemas.microsoft.com/office/drawing/2014/main" xmlns="" id="{70DF7438-C56B-4553-8F1E-E5DDDED44EB2}"/>
              </a:ext>
            </a:extLst>
          </p:cNvPr>
          <p:cNvSpPr/>
          <p:nvPr/>
        </p:nvSpPr>
        <p:spPr>
          <a:xfrm rot="5400000">
            <a:off x="4693856" y="4916858"/>
            <a:ext cx="307534" cy="1316943"/>
          </a:xfrm>
          <a:prstGeom prst="homePlate">
            <a:avLst/>
          </a:prstGeom>
          <a:solidFill>
            <a:srgbClr val="DFBA4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1244849" y="24130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2283735" y="235311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62" name="Rettangolo arrotondato 44">
            <a:extLst>
              <a:ext uri="{FF2B5EF4-FFF2-40B4-BE49-F238E27FC236}">
                <a16:creationId xmlns:a16="http://schemas.microsoft.com/office/drawing/2014/main" xmlns="" id="{0B2BEE85-2AD8-4414-A59C-109B43118F88}"/>
              </a:ext>
            </a:extLst>
          </p:cNvPr>
          <p:cNvSpPr/>
          <p:nvPr/>
        </p:nvSpPr>
        <p:spPr>
          <a:xfrm>
            <a:off x="3373692" y="235992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4" name="Rettangolo arrotondato 44">
            <a:extLst>
              <a:ext uri="{FF2B5EF4-FFF2-40B4-BE49-F238E27FC236}">
                <a16:creationId xmlns:a16="http://schemas.microsoft.com/office/drawing/2014/main" xmlns="" id="{42E223E2-BABF-4E58-84CF-D3BDF306405B}"/>
              </a:ext>
            </a:extLst>
          </p:cNvPr>
          <p:cNvSpPr/>
          <p:nvPr/>
        </p:nvSpPr>
        <p:spPr>
          <a:xfrm>
            <a:off x="607118" y="486694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80" name="Rettangolo arrotondato 44">
            <a:extLst>
              <a:ext uri="{FF2B5EF4-FFF2-40B4-BE49-F238E27FC236}">
                <a16:creationId xmlns:a16="http://schemas.microsoft.com/office/drawing/2014/main" xmlns="" id="{546240B4-D3A1-459B-9660-B4AFD55F63F6}"/>
              </a:ext>
            </a:extLst>
          </p:cNvPr>
          <p:cNvSpPr/>
          <p:nvPr/>
        </p:nvSpPr>
        <p:spPr>
          <a:xfrm>
            <a:off x="3757616" y="481523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21" name="Rettangolo con angoli arrotondati 20">
            <a:extLst>
              <a:ext uri="{FF2B5EF4-FFF2-40B4-BE49-F238E27FC236}">
                <a16:creationId xmlns:a16="http://schemas.microsoft.com/office/drawing/2014/main" xmlns="" id="{2E489DE5-7501-41B6-9026-0F45CE34CDCE}"/>
              </a:ext>
            </a:extLst>
          </p:cNvPr>
          <p:cNvSpPr/>
          <p:nvPr/>
        </p:nvSpPr>
        <p:spPr>
          <a:xfrm>
            <a:off x="802197" y="5779681"/>
            <a:ext cx="1843267" cy="764799"/>
          </a:xfrm>
          <a:prstGeom prst="roundRect">
            <a:avLst/>
          </a:prstGeom>
          <a:noFill/>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1" name="Rettangolo con angoli arrotondati 60">
            <a:extLst>
              <a:ext uri="{FF2B5EF4-FFF2-40B4-BE49-F238E27FC236}">
                <a16:creationId xmlns:a16="http://schemas.microsoft.com/office/drawing/2014/main" xmlns="" id="{FFA564CC-1049-4B6F-9722-E91BCA907A7E}"/>
              </a:ext>
            </a:extLst>
          </p:cNvPr>
          <p:cNvSpPr/>
          <p:nvPr/>
        </p:nvSpPr>
        <p:spPr>
          <a:xfrm>
            <a:off x="3706879" y="5782699"/>
            <a:ext cx="2289237" cy="780624"/>
          </a:xfrm>
          <a:prstGeom prst="roundRect">
            <a:avLst/>
          </a:prstGeom>
          <a:noFill/>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5" name="Rettangolo arrotondato 44">
            <a:extLst>
              <a:ext uri="{FF2B5EF4-FFF2-40B4-BE49-F238E27FC236}">
                <a16:creationId xmlns:a16="http://schemas.microsoft.com/office/drawing/2014/main" xmlns="" id="{D0FC514B-6133-4E87-9E89-F900365F9D60}"/>
              </a:ext>
            </a:extLst>
          </p:cNvPr>
          <p:cNvSpPr/>
          <p:nvPr/>
        </p:nvSpPr>
        <p:spPr>
          <a:xfrm>
            <a:off x="7057354" y="76945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Tree>
    <p:extLst>
      <p:ext uri="{BB962C8B-B14F-4D97-AF65-F5344CB8AC3E}">
        <p14:creationId xmlns:p14="http://schemas.microsoft.com/office/powerpoint/2010/main" val="1389841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596354"/>
            <a:ext cx="6339480" cy="42229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14</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19" name="CasellaDiTesto 18">
            <a:extLst>
              <a:ext uri="{FF2B5EF4-FFF2-40B4-BE49-F238E27FC236}">
                <a16:creationId xmlns:a16="http://schemas.microsoft.com/office/drawing/2014/main" xmlns="" id="{27186AD6-060E-4A5F-9A0A-AF35D77334FB}"/>
              </a:ext>
            </a:extLst>
          </p:cNvPr>
          <p:cNvSpPr txBox="1"/>
          <p:nvPr/>
        </p:nvSpPr>
        <p:spPr>
          <a:xfrm>
            <a:off x="366629" y="633259"/>
            <a:ext cx="5825993" cy="830997"/>
          </a:xfrm>
          <a:prstGeom prst="rect">
            <a:avLst/>
          </a:prstGeom>
          <a:noFill/>
        </p:spPr>
        <p:txBody>
          <a:bodyPr wrap="square" rtlCol="0">
            <a:spAutoFit/>
          </a:bodyPr>
          <a:lstStyle/>
          <a:p>
            <a:pPr lvl="0" defTabSz="914400">
              <a:spcBef>
                <a:spcPts val="1000"/>
              </a:spcBef>
              <a:defRPr/>
            </a:pPr>
            <a:r>
              <a:rPr lang="it-IT" sz="2400" b="1">
                <a:solidFill>
                  <a:prstClr val="white"/>
                </a:solidFill>
                <a:latin typeface="Tempus Sans ITC" panose="04020404030D07020202" pitchFamily="82" charset="0"/>
                <a:cs typeface="Gisha" panose="020B0502040204020203" pitchFamily="34" charset="-79"/>
              </a:rPr>
              <a:t>Il campione dei clienti si ritiene soddisfatto del servizio di assistenza ricevuto</a:t>
            </a:r>
            <a:endParaRPr kumimoji="0" lang="it-IT"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L'assistenza 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Century Gothic"/>
              </a:rPr>
              <a:t>In sincro con audio 4 si evidenzia la quota Molto soddisfatti e compare una freccia che indica percentuale in salita.</a:t>
            </a:r>
          </a:p>
          <a:p>
            <a:pPr marL="0" marR="0" lvl="0" indent="0" algn="l" defTabSz="457200" rtl="0" eaLnBrk="1" fontAlgn="auto" latinLnBrk="0" hangingPunct="1">
              <a:lnSpc>
                <a:spcPct val="100000"/>
              </a:lnSpc>
              <a:spcBef>
                <a:spcPts val="0"/>
              </a:spcBef>
              <a:spcAft>
                <a:spcPts val="0"/>
              </a:spcAft>
              <a:buClrTx/>
              <a:buSzTx/>
              <a:buFontTx/>
              <a:buNone/>
              <a:tabLst/>
              <a:defRPr/>
            </a:pPr>
            <a:endParaRPr lang="it-IT" sz="1400">
              <a:solidFill>
                <a:prstClr val="black"/>
              </a:solidFill>
              <a:latin typeface="Century Gothic"/>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it-IT" sz="1400">
                <a:solidFill>
                  <a:prstClr val="black"/>
                </a:solidFill>
                <a:latin typeface="Century Gothic"/>
              </a:rPr>
              <a:t>In sincro con audio 6 compare grafico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Immagini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entury Gothic"/>
                <a:ea typeface="+mn-ea"/>
                <a:cs typeface="+mn-cs"/>
              </a:rPr>
              <a:t> </a:t>
            </a:r>
          </a:p>
          <a:p>
            <a:pPr lvl="0"/>
            <a:r>
              <a:rPr lang="it-IT" sz="1400">
                <a:solidFill>
                  <a:prstClr val="black"/>
                </a:solidFill>
              </a:rPr>
              <a:t>https://www.freepik.com/free-photo/hands-with-thumbs-up-gesture-against-a-blackboard_902427.htm#term=satisfaction&amp;page=1&amp;position=3</a:t>
            </a: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50" name="Picture 2" descr="Immagine correl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xmlns="" id="{A9720D4E-C830-48DF-80D3-BA9A75267981}"/>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458179" y="1750598"/>
            <a:ext cx="905736" cy="905736"/>
          </a:xfrm>
          <a:prstGeom prst="rect">
            <a:avLst/>
          </a:prstGeom>
        </p:spPr>
      </p:pic>
      <p:pic>
        <p:nvPicPr>
          <p:cNvPr id="7" name="Immagine 6">
            <a:extLst>
              <a:ext uri="{FF2B5EF4-FFF2-40B4-BE49-F238E27FC236}">
                <a16:creationId xmlns:a16="http://schemas.microsoft.com/office/drawing/2014/main" xmlns="" id="{0AF6EC5E-591D-4014-8906-BF1966129ED7}"/>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58179" y="2897139"/>
            <a:ext cx="905736" cy="905736"/>
          </a:xfrm>
          <a:prstGeom prst="rect">
            <a:avLst/>
          </a:prstGeom>
        </p:spPr>
      </p:pic>
      <p:sp>
        <p:nvSpPr>
          <p:cNvPr id="26" name="Rettangolo 25">
            <a:extLst>
              <a:ext uri="{FF2B5EF4-FFF2-40B4-BE49-F238E27FC236}">
                <a16:creationId xmlns:a16="http://schemas.microsoft.com/office/drawing/2014/main" xmlns="" id="{902A7AF8-E36A-4315-B1B2-A6E395E445A1}"/>
              </a:ext>
            </a:extLst>
          </p:cNvPr>
          <p:cNvSpPr/>
          <p:nvPr/>
        </p:nvSpPr>
        <p:spPr>
          <a:xfrm>
            <a:off x="1433020" y="3056212"/>
            <a:ext cx="4415329"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kumimoji="0" lang="it-IT" sz="1800" b="1" i="0" u="none" strike="noStrike" kern="1200" cap="none" spc="0" normalizeH="0" baseline="0" noProof="0">
                <a:ln>
                  <a:noFill/>
                </a:ln>
                <a:solidFill>
                  <a:srgbClr val="EBEBEB">
                    <a:lumMod val="75000"/>
                  </a:srgbClr>
                </a:solidFill>
                <a:effectLst/>
                <a:uLnTx/>
                <a:uFillTx/>
                <a:latin typeface="Century Gothic"/>
                <a:ea typeface="+mn-ea"/>
                <a:cs typeface="+mn-cs"/>
              </a:rPr>
              <a:t>52,5% </a:t>
            </a:r>
            <a:r>
              <a:rPr kumimoji="0" lang="it-IT" sz="1800" b="0" i="0" u="none" strike="noStrike" kern="1200" cap="none" spc="0" normalizeH="0" baseline="0" noProof="0">
                <a:ln>
                  <a:noFill/>
                </a:ln>
                <a:solidFill>
                  <a:srgbClr val="EBEBEB">
                    <a:lumMod val="75000"/>
                  </a:srgbClr>
                </a:solidFill>
                <a:effectLst/>
                <a:uLnTx/>
                <a:uFillTx/>
                <a:latin typeface="Century Gothic"/>
                <a:ea typeface="+mn-ea"/>
                <a:cs typeface="+mn-cs"/>
              </a:rPr>
              <a:t>Abbastanza soddisfatto</a:t>
            </a: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9" name="Freccia a pentagono 8">
            <a:extLst>
              <a:ext uri="{FF2B5EF4-FFF2-40B4-BE49-F238E27FC236}">
                <a16:creationId xmlns:a16="http://schemas.microsoft.com/office/drawing/2014/main" xmlns="" id="{1ABDF1F6-97DC-46FC-954A-CC7EBE59C953}"/>
              </a:ext>
            </a:extLst>
          </p:cNvPr>
          <p:cNvSpPr/>
          <p:nvPr/>
        </p:nvSpPr>
        <p:spPr>
          <a:xfrm>
            <a:off x="1433020" y="1734502"/>
            <a:ext cx="3537013" cy="737898"/>
          </a:xfrm>
          <a:prstGeom prst="homePlate">
            <a:avLst/>
          </a:prstGeom>
          <a:solidFill>
            <a:srgbClr val="00B050">
              <a:alpha val="7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p:cNvSpPr/>
          <p:nvPr/>
        </p:nvSpPr>
        <p:spPr>
          <a:xfrm>
            <a:off x="1472860" y="1845476"/>
            <a:ext cx="3372409"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kumimoji="0" lang="it-IT" sz="1800" b="1" i="0" u="none" strike="noStrike" kern="1200" cap="none" spc="0" normalizeH="0" baseline="0" noProof="0">
                <a:ln>
                  <a:noFill/>
                </a:ln>
                <a:solidFill>
                  <a:srgbClr val="EBEBEB">
                    <a:lumMod val="75000"/>
                  </a:srgbClr>
                </a:solidFill>
                <a:effectLst/>
                <a:uLnTx/>
                <a:uFillTx/>
                <a:latin typeface="Century Gothic"/>
                <a:ea typeface="+mn-ea"/>
                <a:cs typeface="+mn-cs"/>
              </a:rPr>
              <a:t>40,1% </a:t>
            </a:r>
            <a:r>
              <a:rPr kumimoji="0" lang="it-IT" sz="1800" b="0" i="0" u="none" strike="noStrike" kern="1200" cap="none" spc="0" normalizeH="0" baseline="0" noProof="0">
                <a:ln>
                  <a:noFill/>
                </a:ln>
                <a:solidFill>
                  <a:srgbClr val="EBEBEB">
                    <a:lumMod val="75000"/>
                  </a:srgbClr>
                </a:solidFill>
                <a:effectLst/>
                <a:uLnTx/>
                <a:uFillTx/>
                <a:latin typeface="Century Gothic"/>
                <a:ea typeface="+mn-ea"/>
                <a:cs typeface="+mn-cs"/>
              </a:rPr>
              <a:t>Molto soddisfatto</a:t>
            </a: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pic>
        <p:nvPicPr>
          <p:cNvPr id="13" name="Immagine 12">
            <a:extLst>
              <a:ext uri="{FF2B5EF4-FFF2-40B4-BE49-F238E27FC236}">
                <a16:creationId xmlns:a16="http://schemas.microsoft.com/office/drawing/2014/main" xmlns="" id="{9058CF98-9594-43F1-8B1E-0BAE9747CB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4998641" y="1732514"/>
            <a:ext cx="671384" cy="671384"/>
          </a:xfrm>
          <a:prstGeom prst="rect">
            <a:avLst/>
          </a:prstGeom>
        </p:spPr>
      </p:pic>
      <p:sp>
        <p:nvSpPr>
          <p:cNvPr id="33" name="Rettangolo arrotondato 44">
            <a:extLst>
              <a:ext uri="{FF2B5EF4-FFF2-40B4-BE49-F238E27FC236}">
                <a16:creationId xmlns:a16="http://schemas.microsoft.com/office/drawing/2014/main" xmlns="" id="{6278BF2E-3D02-411F-A1E3-4747C04ECCE5}"/>
              </a:ext>
            </a:extLst>
          </p:cNvPr>
          <p:cNvSpPr/>
          <p:nvPr/>
        </p:nvSpPr>
        <p:spPr>
          <a:xfrm>
            <a:off x="-59772" y="67128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4" name="Rettangolo arrotondato 44">
            <a:extLst>
              <a:ext uri="{FF2B5EF4-FFF2-40B4-BE49-F238E27FC236}">
                <a16:creationId xmlns:a16="http://schemas.microsoft.com/office/drawing/2014/main" xmlns="" id="{72352839-3A5B-4EA4-9544-8393FFC02E92}"/>
              </a:ext>
            </a:extLst>
          </p:cNvPr>
          <p:cNvSpPr/>
          <p:nvPr/>
        </p:nvSpPr>
        <p:spPr>
          <a:xfrm>
            <a:off x="1097953" y="16246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5" name="Rettangolo arrotondato 44">
            <a:extLst>
              <a:ext uri="{FF2B5EF4-FFF2-40B4-BE49-F238E27FC236}">
                <a16:creationId xmlns:a16="http://schemas.microsoft.com/office/drawing/2014/main" xmlns="" id="{6FEBE89A-5A0A-4D0F-9767-8B8E9199AEE5}"/>
              </a:ext>
            </a:extLst>
          </p:cNvPr>
          <p:cNvSpPr/>
          <p:nvPr/>
        </p:nvSpPr>
        <p:spPr>
          <a:xfrm>
            <a:off x="1042169" y="285136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36" name="Rettangolo arrotondato 44">
            <a:extLst>
              <a:ext uri="{FF2B5EF4-FFF2-40B4-BE49-F238E27FC236}">
                <a16:creationId xmlns:a16="http://schemas.microsoft.com/office/drawing/2014/main" xmlns="" id="{8C1484F1-97F9-4D72-84DF-4A6E06E84F77}"/>
              </a:ext>
            </a:extLst>
          </p:cNvPr>
          <p:cNvSpPr/>
          <p:nvPr/>
        </p:nvSpPr>
        <p:spPr>
          <a:xfrm>
            <a:off x="4683451" y="19331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38" name="Rettangolo 37">
            <a:extLst>
              <a:ext uri="{FF2B5EF4-FFF2-40B4-BE49-F238E27FC236}">
                <a16:creationId xmlns:a16="http://schemas.microsoft.com/office/drawing/2014/main" xmlns="" id="{2E4EB8B3-CF17-497E-8F58-30F2D168B95C}"/>
              </a:ext>
            </a:extLst>
          </p:cNvPr>
          <p:cNvSpPr/>
          <p:nvPr/>
        </p:nvSpPr>
        <p:spPr>
          <a:xfrm>
            <a:off x="6656060" y="3856062"/>
            <a:ext cx="5445379" cy="646331"/>
          </a:xfrm>
          <a:prstGeom prst="rect">
            <a:avLst/>
          </a:prstGeom>
        </p:spPr>
        <p:txBody>
          <a:bodyPr wrap="square">
            <a:spAutoFit/>
          </a:bodyPr>
          <a:lstStyle/>
          <a:p>
            <a:pPr lvl="0"/>
            <a:r>
              <a:rPr lang="it-IT" b="1">
                <a:solidFill>
                  <a:srgbClr val="DFBA4E"/>
                </a:solidFill>
                <a:latin typeface="Century Gothic"/>
              </a:rPr>
              <a:t>94</a:t>
            </a:r>
            <a:r>
              <a:rPr kumimoji="0" lang="it-IT" sz="1800" b="1" i="0" u="none" strike="noStrike" kern="1200" cap="none" spc="0" normalizeH="0" baseline="0" noProof="0">
                <a:ln>
                  <a:noFill/>
                </a:ln>
                <a:solidFill>
                  <a:srgbClr val="DFBA4E"/>
                </a:solidFill>
                <a:effectLst/>
                <a:uLnTx/>
                <a:uFillTx/>
                <a:latin typeface="Century Gothic"/>
                <a:ea typeface="+mn-ea"/>
                <a:cs typeface="+mn-cs"/>
              </a:rPr>
              <a:t>%</a:t>
            </a:r>
            <a:r>
              <a:rPr kumimoji="0" lang="it-IT" sz="1800" b="1" i="0" u="none" strike="noStrike" kern="1200" cap="none" spc="0" normalizeH="0" baseline="0" noProof="0">
                <a:ln>
                  <a:noFill/>
                </a:ln>
                <a:effectLst/>
                <a:uLnTx/>
                <a:uFillTx/>
                <a:latin typeface="Century Gothic"/>
                <a:ea typeface="+mn-ea"/>
                <a:cs typeface="+mn-cs"/>
              </a:rPr>
              <a:t> </a:t>
            </a:r>
            <a:r>
              <a:rPr kumimoji="0" lang="it-IT" sz="1800" i="0" u="none" strike="noStrike" kern="1200" cap="none" spc="0" normalizeH="0" baseline="0" noProof="0">
                <a:ln>
                  <a:noFill/>
                </a:ln>
                <a:effectLst/>
                <a:uLnTx/>
                <a:uFillTx/>
                <a:latin typeface="Century Gothic"/>
                <a:ea typeface="+mn-ea"/>
                <a:cs typeface="+mn-cs"/>
              </a:rPr>
              <a:t>D</a:t>
            </a:r>
            <a:r>
              <a:rPr lang="it-IT"/>
              <a:t>isponibile/interessato a rilasciare una valutazione ‘in tempo reale’ </a:t>
            </a:r>
            <a:endParaRPr kumimoji="0" lang="it-IT" sz="1800" b="0" i="0" u="none" strike="noStrike" kern="1200" cap="none" spc="0" normalizeH="0" baseline="0" noProof="0" dirty="0">
              <a:ln>
                <a:noFill/>
              </a:ln>
              <a:effectLst/>
              <a:uLnTx/>
              <a:uFillTx/>
              <a:latin typeface="Century Gothic"/>
            </a:endParaRPr>
          </a:p>
        </p:txBody>
      </p:sp>
      <p:sp>
        <p:nvSpPr>
          <p:cNvPr id="42" name="Rettangolo 41">
            <a:extLst>
              <a:ext uri="{FF2B5EF4-FFF2-40B4-BE49-F238E27FC236}">
                <a16:creationId xmlns:a16="http://schemas.microsoft.com/office/drawing/2014/main" xmlns="" id="{0E83C694-0A5D-433A-B7D6-91ADEC91EE2B}"/>
              </a:ext>
            </a:extLst>
          </p:cNvPr>
          <p:cNvSpPr/>
          <p:nvPr/>
        </p:nvSpPr>
        <p:spPr>
          <a:xfrm>
            <a:off x="8190305" y="5155821"/>
            <a:ext cx="1353463"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rgbClr val="EBEBEB">
                    <a:lumMod val="75000"/>
                  </a:srgbClr>
                </a:solidFill>
                <a:latin typeface="Century Gothic"/>
              </a:rPr>
              <a:t>E</a:t>
            </a:r>
            <a:r>
              <a:rPr kumimoji="0" lang="it-IT" sz="1800" i="0" u="none" strike="noStrike" kern="1200" cap="none" spc="0" normalizeH="0" baseline="0" noProof="0">
                <a:ln>
                  <a:noFill/>
                </a:ln>
                <a:solidFill>
                  <a:srgbClr val="EBEBEB">
                    <a:lumMod val="75000"/>
                  </a:srgbClr>
                </a:solidFill>
                <a:effectLst/>
                <a:uLnTx/>
                <a:uFillTx/>
                <a:latin typeface="Century Gothic"/>
                <a:ea typeface="+mn-ea"/>
                <a:cs typeface="+mn-cs"/>
              </a:rPr>
              <a:t>mail</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3" name="Rettangolo 42">
            <a:extLst>
              <a:ext uri="{FF2B5EF4-FFF2-40B4-BE49-F238E27FC236}">
                <a16:creationId xmlns:a16="http://schemas.microsoft.com/office/drawing/2014/main" xmlns="" id="{FA9481D5-B998-41D4-A974-D611FD9CF7EC}"/>
              </a:ext>
            </a:extLst>
          </p:cNvPr>
          <p:cNvSpPr/>
          <p:nvPr/>
        </p:nvSpPr>
        <p:spPr>
          <a:xfrm>
            <a:off x="9949023" y="5140130"/>
            <a:ext cx="1437419"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rgbClr val="EBEBEB">
                    <a:lumMod val="75000"/>
                  </a:srgbClr>
                </a:solidFill>
                <a:latin typeface="Century Gothic"/>
              </a:rPr>
              <a:t>T</a:t>
            </a:r>
            <a:r>
              <a:rPr kumimoji="0" lang="it-IT" sz="1800" i="0" u="none" strike="noStrike" kern="1200" cap="none" spc="0" normalizeH="0" baseline="0" noProof="0">
                <a:ln>
                  <a:noFill/>
                </a:ln>
                <a:solidFill>
                  <a:srgbClr val="EBEBEB">
                    <a:lumMod val="75000"/>
                  </a:srgbClr>
                </a:solidFill>
                <a:effectLst/>
                <a:uLnTx/>
                <a:uFillTx/>
                <a:latin typeface="Century Gothic"/>
                <a:ea typeface="+mn-ea"/>
                <a:cs typeface="+mn-cs"/>
              </a:rPr>
              <a:t>elefono</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4" name="Rettangolo 43">
            <a:extLst>
              <a:ext uri="{FF2B5EF4-FFF2-40B4-BE49-F238E27FC236}">
                <a16:creationId xmlns:a16="http://schemas.microsoft.com/office/drawing/2014/main" xmlns="" id="{EAF344BB-E357-4531-871A-AE3329D15A23}"/>
              </a:ext>
            </a:extLst>
          </p:cNvPr>
          <p:cNvSpPr/>
          <p:nvPr/>
        </p:nvSpPr>
        <p:spPr>
          <a:xfrm>
            <a:off x="8190305" y="6112205"/>
            <a:ext cx="1587267"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rgbClr val="EBEBEB">
                    <a:lumMod val="75000"/>
                  </a:srgbClr>
                </a:solidFill>
                <a:latin typeface="Century Gothic"/>
              </a:rPr>
              <a:t>C</a:t>
            </a:r>
            <a:r>
              <a:rPr kumimoji="0" lang="it-IT" sz="1800" i="0" u="none" strike="noStrike" kern="1200" cap="none" spc="0" normalizeH="0" baseline="0" noProof="0">
                <a:ln>
                  <a:noFill/>
                </a:ln>
                <a:solidFill>
                  <a:srgbClr val="EBEBEB">
                    <a:lumMod val="75000"/>
                  </a:srgbClr>
                </a:solidFill>
                <a:effectLst/>
                <a:uLnTx/>
                <a:uFillTx/>
                <a:latin typeface="Century Gothic"/>
                <a:ea typeface="+mn-ea"/>
                <a:cs typeface="+mn-cs"/>
              </a:rPr>
              <a:t>hat box</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5" name="Rettangolo 44">
            <a:extLst>
              <a:ext uri="{FF2B5EF4-FFF2-40B4-BE49-F238E27FC236}">
                <a16:creationId xmlns:a16="http://schemas.microsoft.com/office/drawing/2014/main" xmlns="" id="{116145E3-2A9E-4D6D-A64E-84A82F4CAFA2}"/>
              </a:ext>
            </a:extLst>
          </p:cNvPr>
          <p:cNvSpPr/>
          <p:nvPr/>
        </p:nvSpPr>
        <p:spPr>
          <a:xfrm>
            <a:off x="10058733" y="6122890"/>
            <a:ext cx="2563600" cy="455189"/>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rgbClr val="EBEBEB">
                    <a:lumMod val="75000"/>
                  </a:srgbClr>
                </a:solidFill>
                <a:latin typeface="Century Gothic"/>
              </a:rPr>
              <a:t>I</a:t>
            </a:r>
            <a:r>
              <a:rPr kumimoji="0" lang="it-IT" sz="1800" i="0" u="none" strike="noStrike" kern="1200" cap="none" spc="0" normalizeH="0" baseline="0" noProof="0">
                <a:ln>
                  <a:noFill/>
                </a:ln>
                <a:solidFill>
                  <a:srgbClr val="EBEBEB">
                    <a:lumMod val="75000"/>
                  </a:srgbClr>
                </a:solidFill>
                <a:effectLst/>
                <a:uLnTx/>
                <a:uFillTx/>
                <a:latin typeface="Century Gothic"/>
                <a:ea typeface="+mn-ea"/>
                <a:cs typeface="+mn-cs"/>
              </a:rPr>
              <a:t>nstant messaging</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pic>
        <p:nvPicPr>
          <p:cNvPr id="17" name="Immagine 16">
            <a:extLst>
              <a:ext uri="{FF2B5EF4-FFF2-40B4-BE49-F238E27FC236}">
                <a16:creationId xmlns:a16="http://schemas.microsoft.com/office/drawing/2014/main" xmlns="" id="{131E4E52-D1BB-422B-B6C3-5CC9D4046D7D}"/>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7581608" y="5175598"/>
            <a:ext cx="453795" cy="453795"/>
          </a:xfrm>
          <a:prstGeom prst="rect">
            <a:avLst/>
          </a:prstGeom>
        </p:spPr>
      </p:pic>
      <p:pic>
        <p:nvPicPr>
          <p:cNvPr id="21" name="Immagine 20">
            <a:extLst>
              <a:ext uri="{FF2B5EF4-FFF2-40B4-BE49-F238E27FC236}">
                <a16:creationId xmlns:a16="http://schemas.microsoft.com/office/drawing/2014/main" xmlns="" id="{5DA8592E-BEDA-440E-BD98-9CFFEA72E835}"/>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9458275" y="5230874"/>
            <a:ext cx="408550" cy="408550"/>
          </a:xfrm>
          <a:prstGeom prst="rect">
            <a:avLst/>
          </a:prstGeom>
        </p:spPr>
      </p:pic>
      <p:pic>
        <p:nvPicPr>
          <p:cNvPr id="23" name="Immagine 22">
            <a:extLst>
              <a:ext uri="{FF2B5EF4-FFF2-40B4-BE49-F238E27FC236}">
                <a16:creationId xmlns:a16="http://schemas.microsoft.com/office/drawing/2014/main" xmlns="" id="{43747A41-351C-457E-ACF7-41CCB2AD0B31}"/>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7563365" y="6059448"/>
            <a:ext cx="582153" cy="582153"/>
          </a:xfrm>
          <a:prstGeom prst="rect">
            <a:avLst/>
          </a:prstGeom>
        </p:spPr>
      </p:pic>
      <p:pic>
        <p:nvPicPr>
          <p:cNvPr id="31" name="Immagine 30">
            <a:extLst>
              <a:ext uri="{FF2B5EF4-FFF2-40B4-BE49-F238E27FC236}">
                <a16:creationId xmlns:a16="http://schemas.microsoft.com/office/drawing/2014/main" xmlns="" id="{74090A6E-C6E4-4F27-8A73-DD5E2942FB1A}"/>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9494141" y="5999991"/>
            <a:ext cx="600011" cy="600011"/>
          </a:xfrm>
          <a:prstGeom prst="rect">
            <a:avLst/>
          </a:prstGeom>
        </p:spPr>
      </p:pic>
      <p:sp>
        <p:nvSpPr>
          <p:cNvPr id="52" name="Goccia 51">
            <a:extLst>
              <a:ext uri="{FF2B5EF4-FFF2-40B4-BE49-F238E27FC236}">
                <a16:creationId xmlns:a16="http://schemas.microsoft.com/office/drawing/2014/main" xmlns="" id="{3E8214F6-FFCE-44AA-A260-4390F75B1E05}"/>
              </a:ext>
            </a:extLst>
          </p:cNvPr>
          <p:cNvSpPr/>
          <p:nvPr/>
        </p:nvSpPr>
        <p:spPr>
          <a:xfrm rot="20982415">
            <a:off x="6410784" y="6228886"/>
            <a:ext cx="1037590" cy="440747"/>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Under 35</a:t>
            </a:r>
            <a:endParaRPr lang="it-IT" sz="1400" b="1" dirty="0">
              <a:solidFill>
                <a:srgbClr val="23585E"/>
              </a:solidFill>
              <a:latin typeface="Tempus Sans ITC" panose="04020404030D07020202" pitchFamily="82" charset="0"/>
            </a:endParaRPr>
          </a:p>
        </p:txBody>
      </p:sp>
      <p:sp>
        <p:nvSpPr>
          <p:cNvPr id="53" name="Goccia 52">
            <a:extLst>
              <a:ext uri="{FF2B5EF4-FFF2-40B4-BE49-F238E27FC236}">
                <a16:creationId xmlns:a16="http://schemas.microsoft.com/office/drawing/2014/main" xmlns="" id="{CF103890-E5F7-4F10-92FD-429E52731AAF}"/>
              </a:ext>
            </a:extLst>
          </p:cNvPr>
          <p:cNvSpPr/>
          <p:nvPr/>
        </p:nvSpPr>
        <p:spPr>
          <a:xfrm rot="20744806">
            <a:off x="6576888" y="5359897"/>
            <a:ext cx="841343" cy="401775"/>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Over 54</a:t>
            </a:r>
            <a:endParaRPr lang="it-IT" sz="1400" b="1" dirty="0">
              <a:solidFill>
                <a:srgbClr val="23585E"/>
              </a:solidFill>
              <a:latin typeface="Tempus Sans ITC" panose="04020404030D07020202" pitchFamily="82" charset="0"/>
            </a:endParaRPr>
          </a:p>
        </p:txBody>
      </p:sp>
      <p:sp>
        <p:nvSpPr>
          <p:cNvPr id="54" name="Rettangolo arrotondato 44">
            <a:extLst>
              <a:ext uri="{FF2B5EF4-FFF2-40B4-BE49-F238E27FC236}">
                <a16:creationId xmlns:a16="http://schemas.microsoft.com/office/drawing/2014/main" xmlns="" id="{B228B748-A2F6-4AD4-9666-F9E582FF31D1}"/>
              </a:ext>
            </a:extLst>
          </p:cNvPr>
          <p:cNvSpPr/>
          <p:nvPr/>
        </p:nvSpPr>
        <p:spPr>
          <a:xfrm>
            <a:off x="6258923" y="39286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5" name="Rettangolo 54">
            <a:extLst>
              <a:ext uri="{FF2B5EF4-FFF2-40B4-BE49-F238E27FC236}">
                <a16:creationId xmlns:a16="http://schemas.microsoft.com/office/drawing/2014/main" xmlns="" id="{86B65D04-B78B-4C11-A332-B342D8F85DB2}"/>
              </a:ext>
            </a:extLst>
          </p:cNvPr>
          <p:cNvSpPr/>
          <p:nvPr/>
        </p:nvSpPr>
        <p:spPr>
          <a:xfrm>
            <a:off x="6745096" y="4479147"/>
            <a:ext cx="4415329" cy="455189"/>
          </a:xfrm>
          <a:prstGeom prst="rect">
            <a:avLst/>
          </a:prstGeom>
        </p:spPr>
        <p:txBody>
          <a:bodyPr wrap="square">
            <a:spAutoFit/>
          </a:bodyPr>
          <a:lstStyle/>
          <a:p>
            <a:pPr lvl="0">
              <a:lnSpc>
                <a:spcPct val="150000"/>
              </a:lnSpc>
            </a:pPr>
            <a:r>
              <a:rPr lang="it-IT" b="1"/>
              <a:t>Attraverso quali modalità di contatto?</a:t>
            </a:r>
            <a:endParaRPr kumimoji="0" lang="it-IT" sz="1800" b="0" i="0" u="none" strike="noStrike" kern="1200" cap="none" spc="0" normalizeH="0" baseline="0" noProof="0" dirty="0">
              <a:ln>
                <a:noFill/>
              </a:ln>
              <a:effectLst/>
              <a:uLnTx/>
              <a:uFillTx/>
              <a:latin typeface="Century Gothic"/>
            </a:endParaRPr>
          </a:p>
        </p:txBody>
      </p:sp>
      <p:sp>
        <p:nvSpPr>
          <p:cNvPr id="56" name="Rettangolo arrotondato 44">
            <a:extLst>
              <a:ext uri="{FF2B5EF4-FFF2-40B4-BE49-F238E27FC236}">
                <a16:creationId xmlns:a16="http://schemas.microsoft.com/office/drawing/2014/main" xmlns="" id="{E2A5EE91-D6EC-4AFC-B6C2-7550AD9C75FF}"/>
              </a:ext>
            </a:extLst>
          </p:cNvPr>
          <p:cNvSpPr/>
          <p:nvPr/>
        </p:nvSpPr>
        <p:spPr>
          <a:xfrm>
            <a:off x="6313335" y="460397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57" name="Rettangolo arrotondato 44">
            <a:extLst>
              <a:ext uri="{FF2B5EF4-FFF2-40B4-BE49-F238E27FC236}">
                <a16:creationId xmlns:a16="http://schemas.microsoft.com/office/drawing/2014/main" xmlns="" id="{854E05DA-6C17-4846-8965-D506B2D1266E}"/>
              </a:ext>
            </a:extLst>
          </p:cNvPr>
          <p:cNvSpPr/>
          <p:nvPr/>
        </p:nvSpPr>
        <p:spPr>
          <a:xfrm>
            <a:off x="8885797" y="5098142"/>
            <a:ext cx="572478" cy="35949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7-8</a:t>
            </a:r>
            <a:endParaRPr lang="it-IT" dirty="0"/>
          </a:p>
        </p:txBody>
      </p:sp>
      <p:pic>
        <p:nvPicPr>
          <p:cNvPr id="49" name="Immagine 48">
            <a:extLst>
              <a:ext uri="{FF2B5EF4-FFF2-40B4-BE49-F238E27FC236}">
                <a16:creationId xmlns:a16="http://schemas.microsoft.com/office/drawing/2014/main" xmlns="" id="{BB34B4A2-0D4C-4602-94CA-BAB51B374DD3}"/>
              </a:ext>
            </a:extLst>
          </p:cNvPr>
          <p:cNvPicPr>
            <a:picLocks noChangeAspect="1"/>
          </p:cNvPicPr>
          <p:nvPr/>
        </p:nvPicPr>
        <p:blipFill>
          <a:blip r:embed="rId12"/>
          <a:stretch>
            <a:fillRect/>
          </a:stretch>
        </p:blipFill>
        <p:spPr>
          <a:xfrm>
            <a:off x="7093250" y="621318"/>
            <a:ext cx="4067175" cy="3028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9" name="Rettangolo arrotondato 44">
            <a:extLst>
              <a:ext uri="{FF2B5EF4-FFF2-40B4-BE49-F238E27FC236}">
                <a16:creationId xmlns:a16="http://schemas.microsoft.com/office/drawing/2014/main" xmlns="" id="{A1265E4B-2B5A-4594-B62E-D10095381C4E}"/>
              </a:ext>
            </a:extLst>
          </p:cNvPr>
          <p:cNvSpPr/>
          <p:nvPr/>
        </p:nvSpPr>
        <p:spPr>
          <a:xfrm>
            <a:off x="7338275" y="1026940"/>
            <a:ext cx="697128"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9-10</a:t>
            </a:r>
            <a:endParaRPr lang="it-IT" dirty="0"/>
          </a:p>
        </p:txBody>
      </p:sp>
      <p:sp>
        <p:nvSpPr>
          <p:cNvPr id="60" name="Rettangolo arrotondato 44">
            <a:extLst>
              <a:ext uri="{FF2B5EF4-FFF2-40B4-BE49-F238E27FC236}">
                <a16:creationId xmlns:a16="http://schemas.microsoft.com/office/drawing/2014/main" xmlns="" id="{FDCEC1F2-16CF-4437-BF2B-97A7B3A90B57}"/>
              </a:ext>
            </a:extLst>
          </p:cNvPr>
          <p:cNvSpPr/>
          <p:nvPr/>
        </p:nvSpPr>
        <p:spPr>
          <a:xfrm>
            <a:off x="7992725" y="59615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61" name="Rettangolo arrotondato 44">
            <a:extLst>
              <a:ext uri="{FF2B5EF4-FFF2-40B4-BE49-F238E27FC236}">
                <a16:creationId xmlns:a16="http://schemas.microsoft.com/office/drawing/2014/main" xmlns="" id="{37071347-8FCF-48B3-AB83-A23F9DF8EEB1}"/>
              </a:ext>
            </a:extLst>
          </p:cNvPr>
          <p:cNvSpPr/>
          <p:nvPr/>
        </p:nvSpPr>
        <p:spPr>
          <a:xfrm>
            <a:off x="8455872" y="97409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62" name="Rettangolo arrotondato 44">
            <a:extLst>
              <a:ext uri="{FF2B5EF4-FFF2-40B4-BE49-F238E27FC236}">
                <a16:creationId xmlns:a16="http://schemas.microsoft.com/office/drawing/2014/main" xmlns="" id="{C019CB62-2A25-472C-A8D4-3A1271837E4C}"/>
              </a:ext>
            </a:extLst>
          </p:cNvPr>
          <p:cNvSpPr/>
          <p:nvPr/>
        </p:nvSpPr>
        <p:spPr>
          <a:xfrm>
            <a:off x="10351111" y="597159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63" name="Rettangolo arrotondato 44">
            <a:extLst>
              <a:ext uri="{FF2B5EF4-FFF2-40B4-BE49-F238E27FC236}">
                <a16:creationId xmlns:a16="http://schemas.microsoft.com/office/drawing/2014/main" xmlns="" id="{35CFD5BB-AEC4-406F-9D9B-60A1EAD891C4}"/>
              </a:ext>
            </a:extLst>
          </p:cNvPr>
          <p:cNvSpPr/>
          <p:nvPr/>
        </p:nvSpPr>
        <p:spPr>
          <a:xfrm>
            <a:off x="9168142" y="94903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64" name="Rettangolo arrotondato 44">
            <a:extLst>
              <a:ext uri="{FF2B5EF4-FFF2-40B4-BE49-F238E27FC236}">
                <a16:creationId xmlns:a16="http://schemas.microsoft.com/office/drawing/2014/main" xmlns="" id="{5A58D8ED-952B-4C93-B3AD-0DDD202FC10D}"/>
              </a:ext>
            </a:extLst>
          </p:cNvPr>
          <p:cNvSpPr/>
          <p:nvPr/>
        </p:nvSpPr>
        <p:spPr>
          <a:xfrm>
            <a:off x="6084119" y="625281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13</a:t>
            </a:r>
            <a:endParaRPr lang="it-IT" dirty="0"/>
          </a:p>
        </p:txBody>
      </p:sp>
      <p:sp>
        <p:nvSpPr>
          <p:cNvPr id="65" name="Rettangolo arrotondato 44">
            <a:extLst>
              <a:ext uri="{FF2B5EF4-FFF2-40B4-BE49-F238E27FC236}">
                <a16:creationId xmlns:a16="http://schemas.microsoft.com/office/drawing/2014/main" xmlns="" id="{00CB0F0A-ECA6-4223-AE6F-288400CC1019}"/>
              </a:ext>
            </a:extLst>
          </p:cNvPr>
          <p:cNvSpPr/>
          <p:nvPr/>
        </p:nvSpPr>
        <p:spPr>
          <a:xfrm>
            <a:off x="6216026" y="536586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14</a:t>
            </a:r>
            <a:endParaRPr lang="it-IT" dirty="0"/>
          </a:p>
        </p:txBody>
      </p:sp>
      <p:sp>
        <p:nvSpPr>
          <p:cNvPr id="66" name="Rettangolo arrotondato 44">
            <a:extLst>
              <a:ext uri="{FF2B5EF4-FFF2-40B4-BE49-F238E27FC236}">
                <a16:creationId xmlns:a16="http://schemas.microsoft.com/office/drawing/2014/main" xmlns="" id="{F415D694-125D-494A-BC05-1079B1BEA3F3}"/>
              </a:ext>
            </a:extLst>
          </p:cNvPr>
          <p:cNvSpPr/>
          <p:nvPr/>
        </p:nvSpPr>
        <p:spPr>
          <a:xfrm>
            <a:off x="6897116" y="338931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Tree>
    <p:extLst>
      <p:ext uri="{BB962C8B-B14F-4D97-AF65-F5344CB8AC3E}">
        <p14:creationId xmlns:p14="http://schemas.microsoft.com/office/powerpoint/2010/main" val="4118176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36" y="2594176"/>
            <a:ext cx="6373715" cy="4245750"/>
          </a:xfrm>
          <a:prstGeom prst="rect">
            <a:avLst/>
          </a:prstGeom>
        </p:spPr>
      </p:pic>
      <p:sp>
        <p:nvSpPr>
          <p:cNvPr id="12" name="Documento 11"/>
          <p:cNvSpPr/>
          <p:nvPr/>
        </p:nvSpPr>
        <p:spPr>
          <a:xfrm>
            <a:off x="-169332" y="443053"/>
            <a:ext cx="6532718" cy="270359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15</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normativa PSD2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r>
              <a:rPr lang="it-IT" b="1">
                <a:solidFill>
                  <a:prstClr val="black"/>
                </a:solidFill>
                <a:latin typeface="Century Gothic"/>
              </a:rPr>
              <a:t>POPUP</a:t>
            </a: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fr-FR">
                <a:solidFill>
                  <a:prstClr val="black"/>
                </a:solidFill>
              </a:rPr>
              <a:t>https://www.freepik.com/free-photo/anonymous-woman-paying-in-shop_1335230.htm#term=finance technology&amp;page=3&amp;position=33</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6" name="Documento 5"/>
          <p:cNvSpPr/>
          <p:nvPr/>
        </p:nvSpPr>
        <p:spPr>
          <a:xfrm>
            <a:off x="6362325" y="476251"/>
            <a:ext cx="5842172" cy="2294156"/>
          </a:xfrm>
          <a:prstGeom prst="flowChartDocumen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CasellaDiTesto 4"/>
          <p:cNvSpPr txBox="1"/>
          <p:nvPr/>
        </p:nvSpPr>
        <p:spPr>
          <a:xfrm>
            <a:off x="7308650" y="3048703"/>
            <a:ext cx="4573681" cy="369332"/>
          </a:xfrm>
          <a:prstGeom prst="rect">
            <a:avLst/>
          </a:prstGeom>
          <a:noFill/>
        </p:spPr>
        <p:txBody>
          <a:bodyPr wrap="square" rtlCol="0">
            <a:spAutoFit/>
          </a:bodyPr>
          <a:lstStyle/>
          <a:p>
            <a:pPr lvl="0"/>
            <a:r>
              <a:rPr lang="it-IT">
                <a:solidFill>
                  <a:prstClr val="white"/>
                </a:solidFill>
              </a:rPr>
              <a:t>Termine per il recepimento: 2 anni </a:t>
            </a: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CasellaDiTesto 22"/>
          <p:cNvSpPr txBox="1"/>
          <p:nvPr/>
        </p:nvSpPr>
        <p:spPr>
          <a:xfrm>
            <a:off x="8296594" y="6117344"/>
            <a:ext cx="2444168"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entury Gothic"/>
                <a:ea typeface="+mn-ea"/>
                <a:cs typeface="+mn-cs"/>
              </a:rPr>
              <a:t>Corpus normativo</a:t>
            </a:r>
            <a:endParaRPr kumimoji="0" lang="it-IT" sz="18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2" name="CasellaDiTesto 1"/>
          <p:cNvSpPr txBox="1"/>
          <p:nvPr/>
        </p:nvSpPr>
        <p:spPr>
          <a:xfrm>
            <a:off x="61519" y="530187"/>
            <a:ext cx="6098485" cy="400110"/>
          </a:xfrm>
          <a:prstGeom prst="rect">
            <a:avLst/>
          </a:prstGeom>
          <a:noFill/>
        </p:spPr>
        <p:txBody>
          <a:bodyPr wrap="square" rtlCol="0">
            <a:spAutoFit/>
          </a:bodyPr>
          <a:lstStyle/>
          <a:p>
            <a:pPr lvl="0"/>
            <a:r>
              <a:rPr lang="it-IT" sz="2000" b="1">
                <a:solidFill>
                  <a:prstClr val="white"/>
                </a:solidFill>
                <a:latin typeface="Tempus Sans ITC" panose="04020404030D07020202" pitchFamily="82" charset="0"/>
                <a:cs typeface="Gisha" panose="020B0502040204020203" pitchFamily="34" charset="-79"/>
              </a:rPr>
              <a:t>Direttiva UE 2015/2366 &gt; PSD2</a:t>
            </a:r>
            <a:endParaRPr kumimoji="0" lang="it-IT" sz="2000" b="1"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3" name="Rettangolo 2"/>
          <p:cNvSpPr/>
          <p:nvPr/>
        </p:nvSpPr>
        <p:spPr>
          <a:xfrm>
            <a:off x="1015781" y="1213618"/>
            <a:ext cx="5391309" cy="392864"/>
          </a:xfrm>
          <a:prstGeom prst="rect">
            <a:avLst/>
          </a:prstGeom>
        </p:spPr>
        <p:txBody>
          <a:bodyPr wrap="square">
            <a:spAutoFit/>
          </a:bodyPr>
          <a:lstStyle/>
          <a:p>
            <a:pPr lvl="0" algn="just">
              <a:lnSpc>
                <a:spcPct val="120000"/>
              </a:lnSpc>
              <a:defRPr/>
            </a:pPr>
            <a:r>
              <a:rPr lang="it-IT">
                <a:solidFill>
                  <a:prstClr val="white"/>
                </a:solidFill>
                <a:cs typeface="Arial" charset="0"/>
              </a:rPr>
              <a:t>Entrata in vigore il 13 gennaio 2016.</a:t>
            </a:r>
            <a:endParaRPr kumimoji="0" lang="it-IT" sz="18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45" name="Rettangolo 44">
            <a:extLst>
              <a:ext uri="{FF2B5EF4-FFF2-40B4-BE49-F238E27FC236}">
                <a16:creationId xmlns:a16="http://schemas.microsoft.com/office/drawing/2014/main" xmlns="" id="{8287CB8C-7732-4815-A2C9-EB927A2D8FFB}"/>
              </a:ext>
            </a:extLst>
          </p:cNvPr>
          <p:cNvSpPr/>
          <p:nvPr/>
        </p:nvSpPr>
        <p:spPr>
          <a:xfrm>
            <a:off x="1015781" y="1964050"/>
            <a:ext cx="5185464" cy="725263"/>
          </a:xfrm>
          <a:prstGeom prst="rect">
            <a:avLst/>
          </a:prstGeom>
        </p:spPr>
        <p:txBody>
          <a:bodyPr wrap="square">
            <a:spAutoFit/>
          </a:bodyPr>
          <a:lstStyle/>
          <a:p>
            <a:pPr lvl="0" algn="just">
              <a:lnSpc>
                <a:spcPct val="120000"/>
              </a:lnSpc>
              <a:defRPr/>
            </a:pPr>
            <a:r>
              <a:rPr lang="it-IT">
                <a:solidFill>
                  <a:prstClr val="white"/>
                </a:solidFill>
                <a:cs typeface="Arial" charset="0"/>
              </a:rPr>
              <a:t>Promuovere lo sviluppo del mercato dei servizi di pagamento al dettaglio. </a:t>
            </a:r>
            <a:endParaRPr kumimoji="0" lang="it-IT" sz="18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52" name="CasellaDiTesto 51">
            <a:extLst>
              <a:ext uri="{FF2B5EF4-FFF2-40B4-BE49-F238E27FC236}">
                <a16:creationId xmlns:a16="http://schemas.microsoft.com/office/drawing/2014/main" xmlns="" id="{FF8AE51A-25BB-474C-A988-4049B93CE4D0}"/>
              </a:ext>
            </a:extLst>
          </p:cNvPr>
          <p:cNvSpPr txBox="1"/>
          <p:nvPr/>
        </p:nvSpPr>
        <p:spPr>
          <a:xfrm>
            <a:off x="7405915" y="3872451"/>
            <a:ext cx="2444168" cy="369332"/>
          </a:xfrm>
          <a:prstGeom prst="rect">
            <a:avLst/>
          </a:prstGeom>
          <a:noFill/>
        </p:spPr>
        <p:txBody>
          <a:bodyPr wrap="square" rtlCol="0">
            <a:spAutoFit/>
          </a:bodyPr>
          <a:lstStyle/>
          <a:p>
            <a:pPr lvl="0"/>
            <a:r>
              <a:rPr lang="it-IT">
                <a:solidFill>
                  <a:prstClr val="white"/>
                </a:solidFill>
              </a:rPr>
              <a:t>13 gennaio 2018</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56" name="CasellaDiTesto 55">
            <a:extLst>
              <a:ext uri="{FF2B5EF4-FFF2-40B4-BE49-F238E27FC236}">
                <a16:creationId xmlns:a16="http://schemas.microsoft.com/office/drawing/2014/main" xmlns="" id="{76274E0C-B348-48CC-B2F9-793A7FCC4292}"/>
              </a:ext>
            </a:extLst>
          </p:cNvPr>
          <p:cNvSpPr txBox="1"/>
          <p:nvPr/>
        </p:nvSpPr>
        <p:spPr>
          <a:xfrm>
            <a:off x="6462522" y="1904303"/>
            <a:ext cx="1951175"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Tutela degli utenti</a:t>
            </a:r>
            <a:endParaRPr lang="it-IT" dirty="0">
              <a:solidFill>
                <a:srgbClr val="23585E"/>
              </a:solidFill>
            </a:endParaRPr>
          </a:p>
        </p:txBody>
      </p:sp>
      <p:sp>
        <p:nvSpPr>
          <p:cNvPr id="57" name="CasellaDiTesto 56">
            <a:extLst>
              <a:ext uri="{FF2B5EF4-FFF2-40B4-BE49-F238E27FC236}">
                <a16:creationId xmlns:a16="http://schemas.microsoft.com/office/drawing/2014/main" xmlns="" id="{5B8AEB98-F76C-4DE9-BA5E-5E5FBC6016B9}"/>
              </a:ext>
            </a:extLst>
          </p:cNvPr>
          <p:cNvSpPr txBox="1"/>
          <p:nvPr/>
        </p:nvSpPr>
        <p:spPr>
          <a:xfrm>
            <a:off x="8677900" y="1873513"/>
            <a:ext cx="1390124"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Innovazione</a:t>
            </a:r>
            <a:endParaRPr lang="it-IT" dirty="0">
              <a:solidFill>
                <a:srgbClr val="23585E"/>
              </a:solidFill>
            </a:endParaRPr>
          </a:p>
        </p:txBody>
      </p:sp>
      <p:sp>
        <p:nvSpPr>
          <p:cNvPr id="59" name="CasellaDiTesto 58">
            <a:extLst>
              <a:ext uri="{FF2B5EF4-FFF2-40B4-BE49-F238E27FC236}">
                <a16:creationId xmlns:a16="http://schemas.microsoft.com/office/drawing/2014/main" xmlns="" id="{AADA9DA9-F2F9-4813-9641-6E88E0E77837}"/>
              </a:ext>
            </a:extLst>
          </p:cNvPr>
          <p:cNvSpPr txBox="1"/>
          <p:nvPr/>
        </p:nvSpPr>
        <p:spPr>
          <a:xfrm>
            <a:off x="10748586" y="1864130"/>
            <a:ext cx="1095172"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Sicurezza</a:t>
            </a:r>
            <a:endParaRPr lang="it-IT" dirty="0">
              <a:solidFill>
                <a:srgbClr val="23585E"/>
              </a:solidFill>
            </a:endParaRPr>
          </a:p>
        </p:txBody>
      </p:sp>
      <p:sp>
        <p:nvSpPr>
          <p:cNvPr id="69" name="Rettangolo arrotondato 44">
            <a:extLst>
              <a:ext uri="{FF2B5EF4-FFF2-40B4-BE49-F238E27FC236}">
                <a16:creationId xmlns:a16="http://schemas.microsoft.com/office/drawing/2014/main" xmlns="" id="{6265DB29-850D-4A4F-9AA7-D4732AF3391C}"/>
              </a:ext>
            </a:extLst>
          </p:cNvPr>
          <p:cNvSpPr/>
          <p:nvPr/>
        </p:nvSpPr>
        <p:spPr>
          <a:xfrm>
            <a:off x="-300610" y="554359"/>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1" name="Rettangolo arrotondato 44">
            <a:extLst>
              <a:ext uri="{FF2B5EF4-FFF2-40B4-BE49-F238E27FC236}">
                <a16:creationId xmlns:a16="http://schemas.microsoft.com/office/drawing/2014/main" xmlns="" id="{667C2AAE-FE26-4C75-8B8F-20ACB0F3744F}"/>
              </a:ext>
            </a:extLst>
          </p:cNvPr>
          <p:cNvSpPr/>
          <p:nvPr/>
        </p:nvSpPr>
        <p:spPr>
          <a:xfrm>
            <a:off x="963926" y="1007540"/>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74" name="Rettangolo arrotondato 44">
            <a:extLst>
              <a:ext uri="{FF2B5EF4-FFF2-40B4-BE49-F238E27FC236}">
                <a16:creationId xmlns:a16="http://schemas.microsoft.com/office/drawing/2014/main" xmlns="" id="{D158FCD4-7FCF-4DC7-95C9-227DF8B8AA10}"/>
              </a:ext>
            </a:extLst>
          </p:cNvPr>
          <p:cNvSpPr/>
          <p:nvPr/>
        </p:nvSpPr>
        <p:spPr>
          <a:xfrm>
            <a:off x="1299930" y="1812560"/>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75" name="Rettangolo arrotondato 44">
            <a:extLst>
              <a:ext uri="{FF2B5EF4-FFF2-40B4-BE49-F238E27FC236}">
                <a16:creationId xmlns:a16="http://schemas.microsoft.com/office/drawing/2014/main" xmlns="" id="{23DA359B-5EEF-4247-8D51-747C45EC7CA6}"/>
              </a:ext>
            </a:extLst>
          </p:cNvPr>
          <p:cNvSpPr/>
          <p:nvPr/>
        </p:nvSpPr>
        <p:spPr>
          <a:xfrm>
            <a:off x="7971143" y="717569"/>
            <a:ext cx="650902" cy="37787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6-8</a:t>
            </a:r>
            <a:endParaRPr lang="it-IT" dirty="0"/>
          </a:p>
        </p:txBody>
      </p:sp>
      <p:sp>
        <p:nvSpPr>
          <p:cNvPr id="78" name="Rettangolo arrotondato 44">
            <a:extLst>
              <a:ext uri="{FF2B5EF4-FFF2-40B4-BE49-F238E27FC236}">
                <a16:creationId xmlns:a16="http://schemas.microsoft.com/office/drawing/2014/main" xmlns="" id="{4C0E172D-71BA-4419-AD83-89B95760B7C7}"/>
              </a:ext>
            </a:extLst>
          </p:cNvPr>
          <p:cNvSpPr/>
          <p:nvPr/>
        </p:nvSpPr>
        <p:spPr>
          <a:xfrm>
            <a:off x="7133490" y="2853189"/>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79" name="Rettangolo arrotondato 44">
            <a:extLst>
              <a:ext uri="{FF2B5EF4-FFF2-40B4-BE49-F238E27FC236}">
                <a16:creationId xmlns:a16="http://schemas.microsoft.com/office/drawing/2014/main" xmlns="" id="{8E1EF686-0424-4616-B84F-E83D60FC2F35}"/>
              </a:ext>
            </a:extLst>
          </p:cNvPr>
          <p:cNvSpPr/>
          <p:nvPr/>
        </p:nvSpPr>
        <p:spPr>
          <a:xfrm>
            <a:off x="7133490" y="3644790"/>
            <a:ext cx="799767" cy="28221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10-11</a:t>
            </a:r>
            <a:endParaRPr lang="it-IT" dirty="0"/>
          </a:p>
        </p:txBody>
      </p:sp>
      <p:sp>
        <p:nvSpPr>
          <p:cNvPr id="85" name="Rettangolo arrotondato 44">
            <a:extLst>
              <a:ext uri="{FF2B5EF4-FFF2-40B4-BE49-F238E27FC236}">
                <a16:creationId xmlns:a16="http://schemas.microsoft.com/office/drawing/2014/main" xmlns="" id="{226AC84C-AFE3-45B8-8895-6C23DBCDA51C}"/>
              </a:ext>
            </a:extLst>
          </p:cNvPr>
          <p:cNvSpPr/>
          <p:nvPr/>
        </p:nvSpPr>
        <p:spPr>
          <a:xfrm>
            <a:off x="66174" y="3403136"/>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7" name="Immagine 6">
            <a:extLst>
              <a:ext uri="{FF2B5EF4-FFF2-40B4-BE49-F238E27FC236}">
                <a16:creationId xmlns:a16="http://schemas.microsoft.com/office/drawing/2014/main" xmlns="" id="{0831FC28-9311-4A92-9A9B-67B10ECE5EF1}"/>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17419" y="1922277"/>
            <a:ext cx="817822" cy="817822"/>
          </a:xfrm>
          <a:prstGeom prst="rect">
            <a:avLst/>
          </a:prstGeom>
        </p:spPr>
      </p:pic>
      <p:pic>
        <p:nvPicPr>
          <p:cNvPr id="13" name="Immagine 12">
            <a:extLst>
              <a:ext uri="{FF2B5EF4-FFF2-40B4-BE49-F238E27FC236}">
                <a16:creationId xmlns:a16="http://schemas.microsoft.com/office/drawing/2014/main" xmlns="" id="{95981B43-FCB9-467F-BFD1-F1D26613DA00}"/>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681908" y="2991048"/>
            <a:ext cx="564902" cy="564902"/>
          </a:xfrm>
          <a:prstGeom prst="rect">
            <a:avLst/>
          </a:prstGeom>
        </p:spPr>
      </p:pic>
      <p:sp>
        <p:nvSpPr>
          <p:cNvPr id="70" name="Rettangolo arrotondato 44">
            <a:extLst>
              <a:ext uri="{FF2B5EF4-FFF2-40B4-BE49-F238E27FC236}">
                <a16:creationId xmlns:a16="http://schemas.microsoft.com/office/drawing/2014/main" xmlns="" id="{EBCBB49F-6928-44C2-9810-C92D6797B775}"/>
              </a:ext>
            </a:extLst>
          </p:cNvPr>
          <p:cNvSpPr/>
          <p:nvPr/>
        </p:nvSpPr>
        <p:spPr>
          <a:xfrm>
            <a:off x="-140779" y="1118916"/>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2" name="Rettangolo arrotondato 44">
            <a:extLst>
              <a:ext uri="{FF2B5EF4-FFF2-40B4-BE49-F238E27FC236}">
                <a16:creationId xmlns:a16="http://schemas.microsoft.com/office/drawing/2014/main" xmlns="" id="{6E71700C-E85B-4BBA-8253-6910DA09A288}"/>
              </a:ext>
            </a:extLst>
          </p:cNvPr>
          <p:cNvSpPr/>
          <p:nvPr/>
        </p:nvSpPr>
        <p:spPr>
          <a:xfrm>
            <a:off x="-93792" y="1883832"/>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pic>
        <p:nvPicPr>
          <p:cNvPr id="16" name="Immagine 15">
            <a:extLst>
              <a:ext uri="{FF2B5EF4-FFF2-40B4-BE49-F238E27FC236}">
                <a16:creationId xmlns:a16="http://schemas.microsoft.com/office/drawing/2014/main" xmlns="" id="{B15D6539-C162-40E3-9493-215511A4E5FC}"/>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03631" y="1082195"/>
            <a:ext cx="635878" cy="635878"/>
          </a:xfrm>
          <a:prstGeom prst="rect">
            <a:avLst/>
          </a:prstGeom>
        </p:spPr>
      </p:pic>
      <p:pic>
        <p:nvPicPr>
          <p:cNvPr id="18" name="Immagine 17">
            <a:extLst>
              <a:ext uri="{FF2B5EF4-FFF2-40B4-BE49-F238E27FC236}">
                <a16:creationId xmlns:a16="http://schemas.microsoft.com/office/drawing/2014/main" xmlns="" id="{438C39AD-EC7F-445C-881E-5C1B9D236DBB}"/>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6886557" y="696626"/>
            <a:ext cx="1171748" cy="1171748"/>
          </a:xfrm>
          <a:prstGeom prst="rect">
            <a:avLst/>
          </a:prstGeom>
        </p:spPr>
      </p:pic>
      <p:pic>
        <p:nvPicPr>
          <p:cNvPr id="24" name="Immagine 23">
            <a:extLst>
              <a:ext uri="{FF2B5EF4-FFF2-40B4-BE49-F238E27FC236}">
                <a16:creationId xmlns:a16="http://schemas.microsoft.com/office/drawing/2014/main" xmlns="" id="{57F13A00-7B7E-4A15-88B8-4F7A10245FED}"/>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8747775" y="696158"/>
            <a:ext cx="1122534" cy="1122534"/>
          </a:xfrm>
          <a:prstGeom prst="rect">
            <a:avLst/>
          </a:prstGeom>
        </p:spPr>
      </p:pic>
      <p:pic>
        <p:nvPicPr>
          <p:cNvPr id="29" name="Immagine 28">
            <a:extLst>
              <a:ext uri="{FF2B5EF4-FFF2-40B4-BE49-F238E27FC236}">
                <a16:creationId xmlns:a16="http://schemas.microsoft.com/office/drawing/2014/main" xmlns="" id="{F83F4FB4-4F5E-4F59-B1FF-1EDDED847778}"/>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0862751" y="779633"/>
            <a:ext cx="936844" cy="936844"/>
          </a:xfrm>
          <a:prstGeom prst="rect">
            <a:avLst/>
          </a:prstGeom>
        </p:spPr>
      </p:pic>
      <p:pic>
        <p:nvPicPr>
          <p:cNvPr id="31" name="Immagine 30">
            <a:extLst>
              <a:ext uri="{FF2B5EF4-FFF2-40B4-BE49-F238E27FC236}">
                <a16:creationId xmlns:a16="http://schemas.microsoft.com/office/drawing/2014/main" xmlns="" id="{4E83B917-8752-4293-879D-6FDBDD96E74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85408" y="3795545"/>
            <a:ext cx="561402" cy="561402"/>
          </a:xfrm>
          <a:prstGeom prst="rect">
            <a:avLst/>
          </a:prstGeom>
        </p:spPr>
      </p:pic>
      <p:pic>
        <p:nvPicPr>
          <p:cNvPr id="33" name="Immagine 32">
            <a:extLst>
              <a:ext uri="{FF2B5EF4-FFF2-40B4-BE49-F238E27FC236}">
                <a16:creationId xmlns:a16="http://schemas.microsoft.com/office/drawing/2014/main" xmlns="" id="{4E67CDC8-09D2-4533-AA2C-927397794D23}"/>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8868839" y="5134463"/>
            <a:ext cx="936844" cy="936844"/>
          </a:xfrm>
          <a:prstGeom prst="rect">
            <a:avLst/>
          </a:prstGeom>
        </p:spPr>
      </p:pic>
      <p:sp>
        <p:nvSpPr>
          <p:cNvPr id="87" name="Rettangolo 86">
            <a:extLst>
              <a:ext uri="{FF2B5EF4-FFF2-40B4-BE49-F238E27FC236}">
                <a16:creationId xmlns:a16="http://schemas.microsoft.com/office/drawing/2014/main" xmlns="" id="{D2176C07-EA89-4F8B-81F2-E04239D77B1A}"/>
              </a:ext>
            </a:extLst>
          </p:cNvPr>
          <p:cNvSpPr/>
          <p:nvPr/>
        </p:nvSpPr>
        <p:spPr>
          <a:xfrm>
            <a:off x="6309311" y="5065358"/>
            <a:ext cx="2267015" cy="646331"/>
          </a:xfrm>
          <a:prstGeom prst="rect">
            <a:avLst/>
          </a:prstGeom>
        </p:spPr>
        <p:txBody>
          <a:bodyPr wrap="square">
            <a:spAutoFit/>
          </a:bodyPr>
          <a:lstStyle/>
          <a:p>
            <a:pPr lvl="0" algn="ctr">
              <a:defRPr/>
            </a:pPr>
            <a:r>
              <a:rPr lang="it-IT">
                <a:solidFill>
                  <a:srgbClr val="EBEBEB">
                    <a:lumMod val="75000"/>
                  </a:srgbClr>
                </a:solidFill>
              </a:rPr>
              <a:t>Parlamento Europeo</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88" name="Rettangolo 87">
            <a:extLst>
              <a:ext uri="{FF2B5EF4-FFF2-40B4-BE49-F238E27FC236}">
                <a16:creationId xmlns:a16="http://schemas.microsoft.com/office/drawing/2014/main" xmlns="" id="{6CD23091-C756-4D82-99ED-FC6B88DFAE11}"/>
              </a:ext>
            </a:extLst>
          </p:cNvPr>
          <p:cNvSpPr/>
          <p:nvPr/>
        </p:nvSpPr>
        <p:spPr>
          <a:xfrm>
            <a:off x="9870309" y="5069292"/>
            <a:ext cx="2563429" cy="646331"/>
          </a:xfrm>
          <a:prstGeom prst="rect">
            <a:avLst/>
          </a:prstGeom>
        </p:spPr>
        <p:txBody>
          <a:bodyPr wrap="square">
            <a:spAutoFit/>
          </a:bodyPr>
          <a:lstStyle/>
          <a:p>
            <a:pPr lvl="0" algn="ctr">
              <a:defRPr/>
            </a:pPr>
            <a:r>
              <a:rPr lang="it-IT">
                <a:solidFill>
                  <a:srgbClr val="EBEBEB">
                    <a:lumMod val="75000"/>
                  </a:srgbClr>
                </a:solidFill>
              </a:rPr>
              <a:t>Commissione Europea </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89" name="Rettangolo 88">
            <a:extLst>
              <a:ext uri="{FF2B5EF4-FFF2-40B4-BE49-F238E27FC236}">
                <a16:creationId xmlns:a16="http://schemas.microsoft.com/office/drawing/2014/main" xmlns="" id="{E358A7E5-E79B-4CBB-B1AA-936AD2267331}"/>
              </a:ext>
            </a:extLst>
          </p:cNvPr>
          <p:cNvSpPr/>
          <p:nvPr/>
        </p:nvSpPr>
        <p:spPr>
          <a:xfrm>
            <a:off x="7222738" y="4379057"/>
            <a:ext cx="4172607" cy="646331"/>
          </a:xfrm>
          <a:prstGeom prst="rect">
            <a:avLst/>
          </a:prstGeom>
        </p:spPr>
        <p:txBody>
          <a:bodyPr wrap="square">
            <a:spAutoFit/>
          </a:bodyPr>
          <a:lstStyle/>
          <a:p>
            <a:pPr lvl="0" algn="ctr">
              <a:defRPr/>
            </a:pPr>
            <a:r>
              <a:rPr lang="it-IT">
                <a:solidFill>
                  <a:srgbClr val="EBEBEB">
                    <a:lumMod val="75000"/>
                  </a:srgbClr>
                </a:solidFill>
              </a:rPr>
              <a:t>European Banking Authority </a:t>
            </a:r>
          </a:p>
          <a:p>
            <a:pPr lvl="0" algn="ctr">
              <a:defRPr/>
            </a:pPr>
            <a:r>
              <a:rPr lang="it-IT">
                <a:solidFill>
                  <a:srgbClr val="EBEBEB">
                    <a:lumMod val="75000"/>
                  </a:srgbClr>
                </a:solidFill>
              </a:rPr>
              <a:t>(EBA)</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90" name="Arco 89">
            <a:extLst>
              <a:ext uri="{FF2B5EF4-FFF2-40B4-BE49-F238E27FC236}">
                <a16:creationId xmlns:a16="http://schemas.microsoft.com/office/drawing/2014/main" xmlns="" id="{4A6DE260-D9E2-41FF-9D9D-58BE9E39F0C0}"/>
              </a:ext>
            </a:extLst>
          </p:cNvPr>
          <p:cNvSpPr/>
          <p:nvPr/>
        </p:nvSpPr>
        <p:spPr>
          <a:xfrm rot="13378133" flipV="1">
            <a:off x="8073641" y="5226777"/>
            <a:ext cx="805395" cy="842867"/>
          </a:xfrm>
          <a:prstGeom prst="arc">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1" name="Arco 90">
            <a:extLst>
              <a:ext uri="{FF2B5EF4-FFF2-40B4-BE49-F238E27FC236}">
                <a16:creationId xmlns:a16="http://schemas.microsoft.com/office/drawing/2014/main" xmlns="" id="{7F8ED493-81D5-4F3E-B3D3-4A841811BBF9}"/>
              </a:ext>
            </a:extLst>
          </p:cNvPr>
          <p:cNvSpPr/>
          <p:nvPr/>
        </p:nvSpPr>
        <p:spPr>
          <a:xfrm rot="13378133" flipV="1">
            <a:off x="9691525" y="5208915"/>
            <a:ext cx="805395" cy="842867"/>
          </a:xfrm>
          <a:prstGeom prst="arc">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92" name="Arco 91">
            <a:extLst>
              <a:ext uri="{FF2B5EF4-FFF2-40B4-BE49-F238E27FC236}">
                <a16:creationId xmlns:a16="http://schemas.microsoft.com/office/drawing/2014/main" xmlns="" id="{004078D5-DF33-4AFA-9734-2D846AB4ED3B}"/>
              </a:ext>
            </a:extLst>
          </p:cNvPr>
          <p:cNvSpPr/>
          <p:nvPr/>
        </p:nvSpPr>
        <p:spPr>
          <a:xfrm rot="6491614" flipV="1">
            <a:off x="8833375" y="4416467"/>
            <a:ext cx="604680" cy="842867"/>
          </a:xfrm>
          <a:prstGeom prst="arc">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80" name="Rettangolo arrotondato 44">
            <a:extLst>
              <a:ext uri="{FF2B5EF4-FFF2-40B4-BE49-F238E27FC236}">
                <a16:creationId xmlns:a16="http://schemas.microsoft.com/office/drawing/2014/main" xmlns="" id="{B06715C2-745C-4DB5-B676-6110D9DB2DFC}"/>
              </a:ext>
            </a:extLst>
          </p:cNvPr>
          <p:cNvSpPr/>
          <p:nvPr/>
        </p:nvSpPr>
        <p:spPr>
          <a:xfrm>
            <a:off x="9113607" y="5959548"/>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93" name="Rettangolo arrotondato 44">
            <a:extLst>
              <a:ext uri="{FF2B5EF4-FFF2-40B4-BE49-F238E27FC236}">
                <a16:creationId xmlns:a16="http://schemas.microsoft.com/office/drawing/2014/main" xmlns="" id="{8F59A541-5CF3-433B-A70D-814F6239BEB8}"/>
              </a:ext>
            </a:extLst>
          </p:cNvPr>
          <p:cNvSpPr/>
          <p:nvPr/>
        </p:nvSpPr>
        <p:spPr>
          <a:xfrm>
            <a:off x="6443524" y="5342124"/>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13</a:t>
            </a:r>
            <a:endParaRPr lang="it-IT" dirty="0"/>
          </a:p>
        </p:txBody>
      </p:sp>
      <p:sp>
        <p:nvSpPr>
          <p:cNvPr id="94" name="Rettangolo arrotondato 44">
            <a:extLst>
              <a:ext uri="{FF2B5EF4-FFF2-40B4-BE49-F238E27FC236}">
                <a16:creationId xmlns:a16="http://schemas.microsoft.com/office/drawing/2014/main" xmlns="" id="{AD82B0A4-1812-4489-97D6-CA62C98A1703}"/>
              </a:ext>
            </a:extLst>
          </p:cNvPr>
          <p:cNvSpPr/>
          <p:nvPr/>
        </p:nvSpPr>
        <p:spPr>
          <a:xfrm>
            <a:off x="11547494" y="4837900"/>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14</a:t>
            </a:r>
            <a:endParaRPr lang="it-IT" dirty="0"/>
          </a:p>
        </p:txBody>
      </p:sp>
      <p:sp>
        <p:nvSpPr>
          <p:cNvPr id="95" name="Rettangolo arrotondato 44">
            <a:extLst>
              <a:ext uri="{FF2B5EF4-FFF2-40B4-BE49-F238E27FC236}">
                <a16:creationId xmlns:a16="http://schemas.microsoft.com/office/drawing/2014/main" xmlns="" id="{83049959-9EF2-4944-AE0C-A679BD501163}"/>
              </a:ext>
            </a:extLst>
          </p:cNvPr>
          <p:cNvSpPr/>
          <p:nvPr/>
        </p:nvSpPr>
        <p:spPr>
          <a:xfrm>
            <a:off x="10438978" y="4236629"/>
            <a:ext cx="474316"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15</a:t>
            </a:r>
            <a:endParaRPr lang="it-IT" dirty="0"/>
          </a:p>
        </p:txBody>
      </p:sp>
      <p:pic>
        <p:nvPicPr>
          <p:cNvPr id="96" name="Immagine 95">
            <a:extLst>
              <a:ext uri="{FF2B5EF4-FFF2-40B4-BE49-F238E27FC236}">
                <a16:creationId xmlns:a16="http://schemas.microsoft.com/office/drawing/2014/main" xmlns="" id="{110C1F2C-5B5F-4A7D-980D-7FB18C798C2F}"/>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11194819" y="3613549"/>
            <a:ext cx="758090" cy="758090"/>
          </a:xfrm>
          <a:prstGeom prst="rect">
            <a:avLst/>
          </a:prstGeom>
        </p:spPr>
      </p:pic>
      <p:sp>
        <p:nvSpPr>
          <p:cNvPr id="97" name="CasellaDiTesto 96">
            <a:extLst>
              <a:ext uri="{FF2B5EF4-FFF2-40B4-BE49-F238E27FC236}">
                <a16:creationId xmlns:a16="http://schemas.microsoft.com/office/drawing/2014/main" xmlns="" id="{C783B113-20C7-47B4-9F4F-A1231B098290}"/>
              </a:ext>
            </a:extLst>
          </p:cNvPr>
          <p:cNvSpPr txBox="1"/>
          <p:nvPr/>
        </p:nvSpPr>
        <p:spPr>
          <a:xfrm>
            <a:off x="8640951" y="655934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val="4718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596354"/>
            <a:ext cx="6339480" cy="42229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16</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19" name="CasellaDiTesto 18">
            <a:extLst>
              <a:ext uri="{FF2B5EF4-FFF2-40B4-BE49-F238E27FC236}">
                <a16:creationId xmlns:a16="http://schemas.microsoft.com/office/drawing/2014/main" xmlns="" id="{27186AD6-060E-4A5F-9A0A-AF35D77334FB}"/>
              </a:ext>
            </a:extLst>
          </p:cNvPr>
          <p:cNvSpPr txBox="1"/>
          <p:nvPr/>
        </p:nvSpPr>
        <p:spPr>
          <a:xfrm>
            <a:off x="366629" y="633259"/>
            <a:ext cx="5825993" cy="1200329"/>
          </a:xfrm>
          <a:prstGeom prst="rect">
            <a:avLst/>
          </a:prstGeom>
          <a:noFill/>
        </p:spPr>
        <p:txBody>
          <a:bodyPr wrap="square" rtlCol="0">
            <a:spAutoFit/>
          </a:bodyPr>
          <a:lstStyle/>
          <a:p>
            <a:pPr lvl="0" defTabSz="914400">
              <a:spcBef>
                <a:spcPts val="1000"/>
              </a:spcBef>
              <a:defRPr/>
            </a:pPr>
            <a:r>
              <a:rPr lang="it-IT" sz="2400" b="1">
                <a:solidFill>
                  <a:srgbClr val="FFFFFF"/>
                </a:solidFill>
                <a:latin typeface="Tempus Sans ITC" panose="04020404030D07020202" pitchFamily="82" charset="0"/>
                <a:cs typeface="Gisha" panose="020B0502040204020203" pitchFamily="34" charset="-79"/>
              </a:rPr>
              <a:t>La PSD2 apre il mercato dei servizi di pagamento agli operatori di derivazione non bancaria.</a:t>
            </a:r>
            <a:endParaRPr kumimoji="0" lang="it-IT" sz="1800" b="0" i="0" u="none" strike="noStrike" kern="1200" cap="none" spc="0" normalizeH="0" baseline="0" noProof="0" dirty="0">
              <a:ln>
                <a:noFill/>
              </a:ln>
              <a:solidFill>
                <a:srgbClr val="FFFFFF"/>
              </a:solidFill>
              <a:effectLst/>
              <a:uLnTx/>
              <a:uFillTx/>
              <a:latin typeface="Century Gothic"/>
              <a:cs typeface="Gisha" panose="020B0502040204020203" pitchFamily="34" charset="-79"/>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normativa PSD2 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fr-FR" sz="1400">
                <a:solidFill>
                  <a:prstClr val="black"/>
                </a:solidFill>
              </a:rPr>
              <a:t>https://www.freepik.com/free-photo/credit-card-payments-system_1180802.htm#term=credit card&amp;page=2&amp;position=23</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a:ln>
                  <a:noFill/>
                </a:ln>
                <a:solidFill>
                  <a:prstClr val="black"/>
                </a:solidFill>
                <a:effectLst/>
                <a:uLnTx/>
                <a:uFillTx/>
                <a:latin typeface="Century Gothic"/>
                <a:ea typeface="+mn-ea"/>
                <a:cs typeface="+mn-cs"/>
              </a:rPr>
              <a:t> </a:t>
            </a: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pic>
        <p:nvPicPr>
          <p:cNvPr id="2050" name="Picture 2" descr="Immagine correlat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sp>
        <p:nvSpPr>
          <p:cNvPr id="26" name="Rettangolo 25">
            <a:extLst>
              <a:ext uri="{FF2B5EF4-FFF2-40B4-BE49-F238E27FC236}">
                <a16:creationId xmlns:a16="http://schemas.microsoft.com/office/drawing/2014/main" xmlns="" id="{902A7AF8-E36A-4315-B1B2-A6E395E445A1}"/>
              </a:ext>
            </a:extLst>
          </p:cNvPr>
          <p:cNvSpPr/>
          <p:nvPr/>
        </p:nvSpPr>
        <p:spPr>
          <a:xfrm>
            <a:off x="1022761" y="2957314"/>
            <a:ext cx="5365965" cy="646331"/>
          </a:xfrm>
          <a:prstGeom prst="rect">
            <a:avLst/>
          </a:prstGeom>
        </p:spPr>
        <p:txBody>
          <a:bodyPr wrap="square">
            <a:spAutoFit/>
          </a:bodyPr>
          <a:lstStyle/>
          <a:p>
            <a:pPr lvl="0">
              <a:defRPr/>
            </a:pPr>
            <a:r>
              <a:rPr lang="it-IT">
                <a:solidFill>
                  <a:srgbClr val="EBEBEB">
                    <a:lumMod val="75000"/>
                  </a:srgbClr>
                </a:solidFill>
              </a:rPr>
              <a:t>Sono sottoposti a </a:t>
            </a:r>
            <a:r>
              <a:rPr lang="it-IT" b="1">
                <a:solidFill>
                  <a:srgbClr val="EBEBEB">
                    <a:lumMod val="75000"/>
                  </a:srgbClr>
                </a:solidFill>
              </a:rPr>
              <a:t>regole di vigilanza </a:t>
            </a:r>
            <a:r>
              <a:rPr lang="it-IT">
                <a:solidFill>
                  <a:srgbClr val="EBEBEB">
                    <a:lumMod val="75000"/>
                  </a:srgbClr>
                </a:solidFill>
              </a:rPr>
              <a:t>diverse rispetto agli operatori bancari.</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3" name="Rettangolo 2"/>
          <p:cNvSpPr/>
          <p:nvPr/>
        </p:nvSpPr>
        <p:spPr>
          <a:xfrm>
            <a:off x="1013791" y="1889921"/>
            <a:ext cx="5365965" cy="923330"/>
          </a:xfrm>
          <a:prstGeom prst="rect">
            <a:avLst/>
          </a:prstGeom>
        </p:spPr>
        <p:txBody>
          <a:bodyPr wrap="square">
            <a:spAutoFit/>
          </a:bodyPr>
          <a:lstStyle/>
          <a:p>
            <a:pPr lvl="0">
              <a:defRPr/>
            </a:pPr>
            <a:r>
              <a:rPr lang="it-IT">
                <a:solidFill>
                  <a:srgbClr val="EBEBEB">
                    <a:lumMod val="75000"/>
                  </a:srgbClr>
                </a:solidFill>
              </a:rPr>
              <a:t>Gli operatori devono richiedere e ottenere l’</a:t>
            </a:r>
            <a:r>
              <a:rPr lang="it-IT" b="1">
                <a:solidFill>
                  <a:srgbClr val="EBEBEB">
                    <a:lumMod val="75000"/>
                  </a:srgbClr>
                </a:solidFill>
              </a:rPr>
              <a:t>autorizzazione</a:t>
            </a:r>
            <a:r>
              <a:rPr lang="it-IT">
                <a:solidFill>
                  <a:srgbClr val="EBEBEB">
                    <a:lumMod val="75000"/>
                  </a:srgbClr>
                </a:solidFill>
              </a:rPr>
              <a:t> della European Banking Authority.</a:t>
            </a:r>
            <a:endParaRPr kumimoji="0" lang="it-IT" sz="180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33" name="Rettangolo arrotondato 44">
            <a:extLst>
              <a:ext uri="{FF2B5EF4-FFF2-40B4-BE49-F238E27FC236}">
                <a16:creationId xmlns:a16="http://schemas.microsoft.com/office/drawing/2014/main" xmlns="" id="{6278BF2E-3D02-411F-A1E3-4747C04ECCE5}"/>
              </a:ext>
            </a:extLst>
          </p:cNvPr>
          <p:cNvSpPr/>
          <p:nvPr/>
        </p:nvSpPr>
        <p:spPr>
          <a:xfrm>
            <a:off x="-54361" y="71702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4" name="Rettangolo arrotondato 44">
            <a:extLst>
              <a:ext uri="{FF2B5EF4-FFF2-40B4-BE49-F238E27FC236}">
                <a16:creationId xmlns:a16="http://schemas.microsoft.com/office/drawing/2014/main" xmlns="" id="{72352839-3A5B-4EA4-9544-8393FFC02E92}"/>
              </a:ext>
            </a:extLst>
          </p:cNvPr>
          <p:cNvSpPr/>
          <p:nvPr/>
        </p:nvSpPr>
        <p:spPr>
          <a:xfrm>
            <a:off x="646871" y="188396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5" name="Rettangolo arrotondato 44">
            <a:extLst>
              <a:ext uri="{FF2B5EF4-FFF2-40B4-BE49-F238E27FC236}">
                <a16:creationId xmlns:a16="http://schemas.microsoft.com/office/drawing/2014/main" xmlns="" id="{6FEBE89A-5A0A-4D0F-9767-8B8E9199AEE5}"/>
              </a:ext>
            </a:extLst>
          </p:cNvPr>
          <p:cNvSpPr/>
          <p:nvPr/>
        </p:nvSpPr>
        <p:spPr>
          <a:xfrm>
            <a:off x="685170" y="287161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36" name="Rettangolo arrotondato 44">
            <a:extLst>
              <a:ext uri="{FF2B5EF4-FFF2-40B4-BE49-F238E27FC236}">
                <a16:creationId xmlns:a16="http://schemas.microsoft.com/office/drawing/2014/main" xmlns="" id="{8C1484F1-97F9-4D72-84DF-4A6E06E84F77}"/>
              </a:ext>
            </a:extLst>
          </p:cNvPr>
          <p:cNvSpPr/>
          <p:nvPr/>
        </p:nvSpPr>
        <p:spPr>
          <a:xfrm>
            <a:off x="6254036" y="78210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38" name="Rettangolo 37">
            <a:extLst>
              <a:ext uri="{FF2B5EF4-FFF2-40B4-BE49-F238E27FC236}">
                <a16:creationId xmlns:a16="http://schemas.microsoft.com/office/drawing/2014/main" xmlns="" id="{2E4EB8B3-CF17-497E-8F58-30F2D168B95C}"/>
              </a:ext>
            </a:extLst>
          </p:cNvPr>
          <p:cNvSpPr/>
          <p:nvPr/>
        </p:nvSpPr>
        <p:spPr>
          <a:xfrm>
            <a:off x="6685102" y="1285294"/>
            <a:ext cx="5445379" cy="923330"/>
          </a:xfrm>
          <a:prstGeom prst="rect">
            <a:avLst/>
          </a:prstGeom>
        </p:spPr>
        <p:txBody>
          <a:bodyPr wrap="square">
            <a:spAutoFit/>
          </a:bodyPr>
          <a:lstStyle/>
          <a:p>
            <a:pPr lvl="0"/>
            <a:r>
              <a:rPr lang="it-IT"/>
              <a:t>Soggetti vigilati che possono operare, </a:t>
            </a:r>
            <a:r>
              <a:rPr lang="it-IT" b="1"/>
              <a:t>previa autorizzazione</a:t>
            </a:r>
            <a:r>
              <a:rPr lang="it-IT"/>
              <a:t>, in qualità di fornitori di servizi di pagamento.</a:t>
            </a:r>
            <a:endParaRPr kumimoji="0" lang="it-IT" sz="1800" b="0" i="0" u="none" strike="noStrike" kern="1200" cap="none" spc="0" normalizeH="0" baseline="0" noProof="0" dirty="0">
              <a:ln>
                <a:noFill/>
              </a:ln>
              <a:effectLst/>
              <a:uLnTx/>
              <a:uFillTx/>
              <a:latin typeface="Century Gothic"/>
            </a:endParaRPr>
          </a:p>
        </p:txBody>
      </p:sp>
      <p:sp>
        <p:nvSpPr>
          <p:cNvPr id="54" name="Rettangolo arrotondato 44">
            <a:extLst>
              <a:ext uri="{FF2B5EF4-FFF2-40B4-BE49-F238E27FC236}">
                <a16:creationId xmlns:a16="http://schemas.microsoft.com/office/drawing/2014/main" xmlns="" id="{B228B748-A2F6-4AD4-9666-F9E582FF31D1}"/>
              </a:ext>
            </a:extLst>
          </p:cNvPr>
          <p:cNvSpPr/>
          <p:nvPr/>
        </p:nvSpPr>
        <p:spPr>
          <a:xfrm>
            <a:off x="6306200" y="132526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5" name="Rettangolo 54">
            <a:extLst>
              <a:ext uri="{FF2B5EF4-FFF2-40B4-BE49-F238E27FC236}">
                <a16:creationId xmlns:a16="http://schemas.microsoft.com/office/drawing/2014/main" xmlns="" id="{86B65D04-B78B-4C11-A332-B342D8F85DB2}"/>
              </a:ext>
            </a:extLst>
          </p:cNvPr>
          <p:cNvSpPr/>
          <p:nvPr/>
        </p:nvSpPr>
        <p:spPr>
          <a:xfrm>
            <a:off x="6693835" y="644546"/>
            <a:ext cx="4415329" cy="455189"/>
          </a:xfrm>
          <a:prstGeom prst="rect">
            <a:avLst/>
          </a:prstGeom>
        </p:spPr>
        <p:txBody>
          <a:bodyPr wrap="square">
            <a:spAutoFit/>
          </a:bodyPr>
          <a:lstStyle/>
          <a:p>
            <a:pPr lvl="0">
              <a:lnSpc>
                <a:spcPct val="150000"/>
              </a:lnSpc>
            </a:pPr>
            <a:r>
              <a:rPr lang="it-IT" b="1"/>
              <a:t>Third Party Provider (TPP) </a:t>
            </a:r>
            <a:endParaRPr kumimoji="0" lang="it-IT" sz="1800" b="0" i="0" u="none" strike="noStrike" kern="1200" cap="none" spc="0" normalizeH="0" baseline="0" noProof="0" dirty="0">
              <a:ln>
                <a:noFill/>
              </a:ln>
              <a:effectLst/>
              <a:uLnTx/>
              <a:uFillTx/>
              <a:latin typeface="Century Gothic"/>
            </a:endParaRPr>
          </a:p>
        </p:txBody>
      </p:sp>
      <p:sp>
        <p:nvSpPr>
          <p:cNvPr id="56" name="Rettangolo arrotondato 44">
            <a:extLst>
              <a:ext uri="{FF2B5EF4-FFF2-40B4-BE49-F238E27FC236}">
                <a16:creationId xmlns:a16="http://schemas.microsoft.com/office/drawing/2014/main" xmlns="" id="{E2A5EE91-D6EC-4AFC-B6C2-7550AD9C75FF}"/>
              </a:ext>
            </a:extLst>
          </p:cNvPr>
          <p:cNvSpPr/>
          <p:nvPr/>
        </p:nvSpPr>
        <p:spPr>
          <a:xfrm>
            <a:off x="6222272" y="229243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pic>
        <p:nvPicPr>
          <p:cNvPr id="5" name="Immagine 4">
            <a:extLst>
              <a:ext uri="{FF2B5EF4-FFF2-40B4-BE49-F238E27FC236}">
                <a16:creationId xmlns:a16="http://schemas.microsoft.com/office/drawing/2014/main" xmlns="" id="{5909E461-41D5-406B-B4BB-E6C1BB9BAD19}"/>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68991" y="2983233"/>
            <a:ext cx="629240" cy="629240"/>
          </a:xfrm>
          <a:prstGeom prst="rect">
            <a:avLst/>
          </a:prstGeom>
        </p:spPr>
      </p:pic>
      <p:pic>
        <p:nvPicPr>
          <p:cNvPr id="8" name="Immagine 7">
            <a:extLst>
              <a:ext uri="{FF2B5EF4-FFF2-40B4-BE49-F238E27FC236}">
                <a16:creationId xmlns:a16="http://schemas.microsoft.com/office/drawing/2014/main" xmlns="" id="{BE72B5D8-0E9E-4386-84A4-AEA18D31D8FE}"/>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68050" y="2028029"/>
            <a:ext cx="760207" cy="760207"/>
          </a:xfrm>
          <a:prstGeom prst="rect">
            <a:avLst/>
          </a:prstGeom>
        </p:spPr>
      </p:pic>
      <p:graphicFrame>
        <p:nvGraphicFramePr>
          <p:cNvPr id="12" name="Diagramma 11">
            <a:extLst>
              <a:ext uri="{FF2B5EF4-FFF2-40B4-BE49-F238E27FC236}">
                <a16:creationId xmlns:a16="http://schemas.microsoft.com/office/drawing/2014/main" xmlns="" id="{4C5554E7-D336-41AA-8048-53761415AC86}"/>
              </a:ext>
            </a:extLst>
          </p:cNvPr>
          <p:cNvGraphicFramePr/>
          <p:nvPr>
            <p:extLst>
              <p:ext uri="{D42A27DB-BD31-4B8C-83A1-F6EECF244321}">
                <p14:modId xmlns:p14="http://schemas.microsoft.com/office/powerpoint/2010/main" val="2724966409"/>
              </p:ext>
            </p:extLst>
          </p:nvPr>
        </p:nvGraphicFramePr>
        <p:xfrm>
          <a:off x="6497122" y="2828212"/>
          <a:ext cx="5481328" cy="38307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0" name="CasellaDiTesto 49">
            <a:extLst>
              <a:ext uri="{FF2B5EF4-FFF2-40B4-BE49-F238E27FC236}">
                <a16:creationId xmlns:a16="http://schemas.microsoft.com/office/drawing/2014/main" xmlns="" id="{BE4197DE-C2C2-44A3-B2E3-FE59F68EB19F}"/>
              </a:ext>
            </a:extLst>
          </p:cNvPr>
          <p:cNvSpPr txBox="1"/>
          <p:nvPr/>
        </p:nvSpPr>
        <p:spPr>
          <a:xfrm>
            <a:off x="6656060" y="2223414"/>
            <a:ext cx="5825993" cy="461665"/>
          </a:xfrm>
          <a:prstGeom prst="rect">
            <a:avLst/>
          </a:prstGeom>
          <a:noFill/>
        </p:spPr>
        <p:txBody>
          <a:bodyPr wrap="square" rtlCol="0">
            <a:spAutoFit/>
          </a:bodyPr>
          <a:lstStyle/>
          <a:p>
            <a:pPr lvl="0" defTabSz="914400">
              <a:spcBef>
                <a:spcPts val="1000"/>
              </a:spcBef>
              <a:defRPr/>
            </a:pPr>
            <a:r>
              <a:rPr lang="it-IT" sz="2400" b="1">
                <a:solidFill>
                  <a:prstClr val="white"/>
                </a:solidFill>
                <a:latin typeface="Tempus Sans ITC" panose="04020404030D07020202" pitchFamily="82" charset="0"/>
                <a:cs typeface="Gisha" panose="020B0502040204020203" pitchFamily="34" charset="-79"/>
              </a:rPr>
              <a:t>Nuove opportunità di business</a:t>
            </a:r>
            <a:endParaRPr kumimoji="0" lang="it-IT"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sp>
        <p:nvSpPr>
          <p:cNvPr id="66" name="Rettangolo arrotondato 44">
            <a:extLst>
              <a:ext uri="{FF2B5EF4-FFF2-40B4-BE49-F238E27FC236}">
                <a16:creationId xmlns:a16="http://schemas.microsoft.com/office/drawing/2014/main" xmlns="" id="{F415D694-125D-494A-BC05-1079B1BEA3F3}"/>
              </a:ext>
            </a:extLst>
          </p:cNvPr>
          <p:cNvSpPr/>
          <p:nvPr/>
        </p:nvSpPr>
        <p:spPr>
          <a:xfrm>
            <a:off x="7107671" y="2744248"/>
            <a:ext cx="571752" cy="3907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7-8</a:t>
            </a:r>
            <a:endParaRPr lang="it-IT" dirty="0"/>
          </a:p>
        </p:txBody>
      </p:sp>
      <p:sp>
        <p:nvSpPr>
          <p:cNvPr id="51" name="Rettangolo arrotondato 44">
            <a:extLst>
              <a:ext uri="{FF2B5EF4-FFF2-40B4-BE49-F238E27FC236}">
                <a16:creationId xmlns:a16="http://schemas.microsoft.com/office/drawing/2014/main" xmlns="" id="{5E10EBEA-612B-467F-9049-A388176BA4EB}"/>
              </a:ext>
            </a:extLst>
          </p:cNvPr>
          <p:cNvSpPr/>
          <p:nvPr/>
        </p:nvSpPr>
        <p:spPr>
          <a:xfrm>
            <a:off x="7152299" y="4098921"/>
            <a:ext cx="686952" cy="3907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9-10</a:t>
            </a:r>
            <a:endParaRPr lang="it-IT" dirty="0"/>
          </a:p>
        </p:txBody>
      </p:sp>
      <p:sp>
        <p:nvSpPr>
          <p:cNvPr id="58" name="Rettangolo arrotondato 44">
            <a:extLst>
              <a:ext uri="{FF2B5EF4-FFF2-40B4-BE49-F238E27FC236}">
                <a16:creationId xmlns:a16="http://schemas.microsoft.com/office/drawing/2014/main" xmlns="" id="{A6D56E47-0A74-4AA9-A4DC-BF0A7F36F9F2}"/>
              </a:ext>
            </a:extLst>
          </p:cNvPr>
          <p:cNvSpPr/>
          <p:nvPr/>
        </p:nvSpPr>
        <p:spPr>
          <a:xfrm>
            <a:off x="7335946" y="6169914"/>
            <a:ext cx="829107" cy="39078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11-12</a:t>
            </a:r>
            <a:endParaRPr lang="it-IT" dirty="0"/>
          </a:p>
        </p:txBody>
      </p:sp>
      <p:sp>
        <p:nvSpPr>
          <p:cNvPr id="67" name="Rettangolo arrotondato 44">
            <a:extLst>
              <a:ext uri="{FF2B5EF4-FFF2-40B4-BE49-F238E27FC236}">
                <a16:creationId xmlns:a16="http://schemas.microsoft.com/office/drawing/2014/main" xmlns="" id="{AD1EBFAA-8B1C-45D1-9A78-608E85F1CF20}"/>
              </a:ext>
            </a:extLst>
          </p:cNvPr>
          <p:cNvSpPr/>
          <p:nvPr/>
        </p:nvSpPr>
        <p:spPr>
          <a:xfrm>
            <a:off x="123542" y="435738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Tree>
    <p:extLst>
      <p:ext uri="{BB962C8B-B14F-4D97-AF65-F5344CB8AC3E}">
        <p14:creationId xmlns:p14="http://schemas.microsoft.com/office/powerpoint/2010/main" val="38979864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xmlns="" id="{BF23797F-C9CF-4D1E-9FB9-9D52CDE3F5A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98605" y="428555"/>
            <a:ext cx="10993396" cy="6424265"/>
          </a:xfrm>
          <a:prstGeom prst="rect">
            <a:avLst/>
          </a:prstGeom>
          <a:noFill/>
          <a:extLst>
            <a:ext uri="{909E8E84-426E-40DD-AFC4-6F175D3DCCD1}">
              <a14:hiddenFill xmlns:a14="http://schemas.microsoft.com/office/drawing/2010/main">
                <a:solidFill>
                  <a:srgbClr val="FFFFFF"/>
                </a:solidFill>
              </a14:hiddenFill>
            </a:ext>
          </a:extLst>
        </p:spPr>
      </p:pic>
      <p:sp>
        <p:nvSpPr>
          <p:cNvPr id="90" name="Documento 89">
            <a:extLst>
              <a:ext uri="{FF2B5EF4-FFF2-40B4-BE49-F238E27FC236}">
                <a16:creationId xmlns:a16="http://schemas.microsoft.com/office/drawing/2014/main" xmlns="" id="{8D336CCD-BCA5-4D0C-80B2-9BCA1B4C71DD}"/>
              </a:ext>
            </a:extLst>
          </p:cNvPr>
          <p:cNvSpPr>
            <a:spLocks/>
          </p:cNvSpPr>
          <p:nvPr/>
        </p:nvSpPr>
        <p:spPr>
          <a:xfrm rot="10800000">
            <a:off x="-16302" y="1627094"/>
            <a:ext cx="6522199" cy="5225725"/>
          </a:xfrm>
          <a:prstGeom prst="flowChartDocumen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Documento 11"/>
          <p:cNvSpPr/>
          <p:nvPr/>
        </p:nvSpPr>
        <p:spPr>
          <a:xfrm>
            <a:off x="-10015" y="344203"/>
            <a:ext cx="6522201" cy="2521885"/>
          </a:xfrm>
          <a:prstGeom prst="flowChartDocument">
            <a:avLst/>
          </a:prstGeom>
          <a:solidFill>
            <a:srgbClr val="B015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17</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PSD2 nella percezione  dei clienti 1/5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https://pixabay.com/it/domanda-punto-interrogativo-2736480/</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0" y="5951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3" name="CasellaDiTesto 52">
            <a:extLst>
              <a:ext uri="{FF2B5EF4-FFF2-40B4-BE49-F238E27FC236}">
                <a16:creationId xmlns:a16="http://schemas.microsoft.com/office/drawing/2014/main" xmlns="" id="{B9E06402-2EB4-4453-95F1-82AB06D0E268}"/>
              </a:ext>
            </a:extLst>
          </p:cNvPr>
          <p:cNvSpPr txBox="1"/>
          <p:nvPr/>
        </p:nvSpPr>
        <p:spPr>
          <a:xfrm>
            <a:off x="460375" y="1340388"/>
            <a:ext cx="5101133" cy="923330"/>
          </a:xfrm>
          <a:prstGeom prst="rect">
            <a:avLst/>
          </a:prstGeom>
          <a:noFill/>
        </p:spPr>
        <p:txBody>
          <a:bodyPr wrap="square" rtlCol="0">
            <a:spAutoFit/>
          </a:bodyPr>
          <a:lstStyle/>
          <a:p>
            <a:pPr lvl="0"/>
            <a:r>
              <a:rPr lang="it-IT">
                <a:solidFill>
                  <a:schemeClr val="tx1">
                    <a:lumMod val="85000"/>
                  </a:schemeClr>
                </a:solidFill>
              </a:rPr>
              <a:t>Gli intervistati guardano con interesse, ma con attenzione, all’ingresso di nuovi operatori nel mercato dei servizi finanziari. </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66" name="Rettangolo arrotondato 44">
            <a:extLst>
              <a:ext uri="{FF2B5EF4-FFF2-40B4-BE49-F238E27FC236}">
                <a16:creationId xmlns:a16="http://schemas.microsoft.com/office/drawing/2014/main" xmlns="" id="{E44E338A-F931-43F7-9967-478106E9B089}"/>
              </a:ext>
            </a:extLst>
          </p:cNvPr>
          <p:cNvSpPr/>
          <p:nvPr/>
        </p:nvSpPr>
        <p:spPr>
          <a:xfrm>
            <a:off x="1182849" y="608882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9179" y="146493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1" name="CasellaDiTesto 70">
            <a:extLst>
              <a:ext uri="{FF2B5EF4-FFF2-40B4-BE49-F238E27FC236}">
                <a16:creationId xmlns:a16="http://schemas.microsoft.com/office/drawing/2014/main" xmlns="" id="{AECB9560-9C46-4FCA-AF80-28BC76250EAE}"/>
              </a:ext>
            </a:extLst>
          </p:cNvPr>
          <p:cNvSpPr txBox="1"/>
          <p:nvPr/>
        </p:nvSpPr>
        <p:spPr>
          <a:xfrm>
            <a:off x="422277" y="476713"/>
            <a:ext cx="5820791" cy="707886"/>
          </a:xfrm>
          <a:prstGeom prst="rect">
            <a:avLst/>
          </a:prstGeom>
          <a:noFill/>
        </p:spPr>
        <p:txBody>
          <a:bodyPr wrap="square" rtlCol="0">
            <a:spAutoFit/>
          </a:bodyPr>
          <a:lstStyle/>
          <a:p>
            <a:pPr lvl="0"/>
            <a:r>
              <a:rPr lang="it-IT" sz="2000" b="1">
                <a:solidFill>
                  <a:srgbClr val="FFFFFF"/>
                </a:solidFill>
                <a:latin typeface="Tempus Sans ITC" panose="04020404030D07020202" pitchFamily="82" charset="0"/>
                <a:cs typeface="Gisha" panose="020B0502040204020203" pitchFamily="34" charset="-79"/>
              </a:rPr>
              <a:t>I clienti mostrano differenti gradi di propensione ad interfacciarsi con i nuovi operatori.</a:t>
            </a:r>
            <a:endParaRPr lang="it-IT" sz="2000" b="1" dirty="0">
              <a:solidFill>
                <a:srgbClr val="FFFFFF"/>
              </a:solidFill>
              <a:latin typeface="Tempus Sans ITC" panose="04020404030D07020202" pitchFamily="82" charset="0"/>
              <a:cs typeface="Gisha" panose="020B0502040204020203" pitchFamily="34" charset="-79"/>
            </a:endParaRPr>
          </a:p>
        </p:txBody>
      </p:sp>
      <p:sp>
        <p:nvSpPr>
          <p:cNvPr id="74" name="CasellaDiTesto 73">
            <a:extLst>
              <a:ext uri="{FF2B5EF4-FFF2-40B4-BE49-F238E27FC236}">
                <a16:creationId xmlns:a16="http://schemas.microsoft.com/office/drawing/2014/main" xmlns="" id="{7D8AB8E6-F0C4-4E12-B678-31864659E3CC}"/>
              </a:ext>
            </a:extLst>
          </p:cNvPr>
          <p:cNvSpPr txBox="1"/>
          <p:nvPr/>
        </p:nvSpPr>
        <p:spPr>
          <a:xfrm>
            <a:off x="3028540" y="2859858"/>
            <a:ext cx="3351239" cy="646331"/>
          </a:xfrm>
          <a:prstGeom prst="rect">
            <a:avLst/>
          </a:prstGeom>
          <a:noFill/>
        </p:spPr>
        <p:txBody>
          <a:bodyPr wrap="square" rtlCol="0">
            <a:spAutoFit/>
          </a:bodyPr>
          <a:lstStyle/>
          <a:p>
            <a:pPr lvl="0"/>
            <a:r>
              <a:rPr lang="it-IT">
                <a:solidFill>
                  <a:schemeClr val="bg1">
                    <a:lumMod val="65000"/>
                    <a:lumOff val="35000"/>
                  </a:schemeClr>
                </a:solidFill>
              </a:rPr>
              <a:t>Attiverei i servizi con questi operatori prima possibile.</a:t>
            </a:r>
            <a:endParaRPr kumimoji="0" lang="it-IT" sz="180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64" name="Rettangolo arrotondato 44">
            <a:extLst>
              <a:ext uri="{FF2B5EF4-FFF2-40B4-BE49-F238E27FC236}">
                <a16:creationId xmlns:a16="http://schemas.microsoft.com/office/drawing/2014/main" xmlns="" id="{42E223E2-BABF-4E58-84CF-D3BDF306405B}"/>
              </a:ext>
            </a:extLst>
          </p:cNvPr>
          <p:cNvSpPr/>
          <p:nvPr/>
        </p:nvSpPr>
        <p:spPr>
          <a:xfrm>
            <a:off x="1230281" y="543396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87" name="CasellaDiTesto 86">
            <a:extLst>
              <a:ext uri="{FF2B5EF4-FFF2-40B4-BE49-F238E27FC236}">
                <a16:creationId xmlns:a16="http://schemas.microsoft.com/office/drawing/2014/main" xmlns="" id="{28FCD70D-05CD-4860-8C67-515F5E2D10DE}"/>
              </a:ext>
            </a:extLst>
          </p:cNvPr>
          <p:cNvSpPr txBox="1"/>
          <p:nvPr/>
        </p:nvSpPr>
        <p:spPr>
          <a:xfrm>
            <a:off x="3015051" y="3656360"/>
            <a:ext cx="3351239" cy="923330"/>
          </a:xfrm>
          <a:prstGeom prst="rect">
            <a:avLst/>
          </a:prstGeom>
          <a:noFill/>
        </p:spPr>
        <p:txBody>
          <a:bodyPr wrap="square" rtlCol="0">
            <a:spAutoFit/>
          </a:bodyPr>
          <a:lstStyle/>
          <a:p>
            <a:pPr lvl="0"/>
            <a:r>
              <a:rPr lang="it-IT">
                <a:solidFill>
                  <a:schemeClr val="bg1">
                    <a:lumMod val="65000"/>
                    <a:lumOff val="35000"/>
                  </a:schemeClr>
                </a:solidFill>
              </a:rPr>
              <a:t>Attiverei i servizi, ma solo dopo un'attenta valutazione.</a:t>
            </a:r>
          </a:p>
        </p:txBody>
      </p:sp>
      <p:sp>
        <p:nvSpPr>
          <p:cNvPr id="36" name="Rettangolo arrotondato 44">
            <a:extLst>
              <a:ext uri="{FF2B5EF4-FFF2-40B4-BE49-F238E27FC236}">
                <a16:creationId xmlns:a16="http://schemas.microsoft.com/office/drawing/2014/main" xmlns="" id="{D3F6A663-D9EA-4C91-B1A7-AFD6B62292FC}"/>
              </a:ext>
            </a:extLst>
          </p:cNvPr>
          <p:cNvSpPr/>
          <p:nvPr/>
        </p:nvSpPr>
        <p:spPr>
          <a:xfrm>
            <a:off x="9109006" y="11138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3" name="Immagine 2">
            <a:extLst>
              <a:ext uri="{FF2B5EF4-FFF2-40B4-BE49-F238E27FC236}">
                <a16:creationId xmlns:a16="http://schemas.microsoft.com/office/drawing/2014/main" xmlns="" id="{9CCCF9DC-FF59-4473-BA7B-262074A72642}"/>
              </a:ext>
            </a:extLst>
          </p:cNvPr>
          <p:cNvPicPr>
            <a:picLocks noChangeAspect="1"/>
          </p:cNvPicPr>
          <p:nvPr/>
        </p:nvPicPr>
        <p:blipFill>
          <a:blip r:embed="rId4"/>
          <a:stretch>
            <a:fillRect/>
          </a:stretch>
        </p:blipFill>
        <p:spPr>
          <a:xfrm>
            <a:off x="27889" y="2889445"/>
            <a:ext cx="2454196" cy="2398419"/>
          </a:xfrm>
          <a:prstGeom prst="rect">
            <a:avLst/>
          </a:prstGeom>
        </p:spPr>
      </p:pic>
      <p:sp>
        <p:nvSpPr>
          <p:cNvPr id="32" name="Goccia 31">
            <a:extLst>
              <a:ext uri="{FF2B5EF4-FFF2-40B4-BE49-F238E27FC236}">
                <a16:creationId xmlns:a16="http://schemas.microsoft.com/office/drawing/2014/main" xmlns="" id="{E1E65C66-8B02-4043-9482-58C68BBB3C36}"/>
              </a:ext>
            </a:extLst>
          </p:cNvPr>
          <p:cNvSpPr/>
          <p:nvPr/>
        </p:nvSpPr>
        <p:spPr>
          <a:xfrm rot="1905374">
            <a:off x="2694764" y="2967874"/>
            <a:ext cx="263725" cy="274338"/>
          </a:xfrm>
          <a:prstGeom prst="teardrop">
            <a:avLst>
              <a:gd name="adj" fmla="val 102018"/>
            </a:avLst>
          </a:prstGeom>
          <a:solidFill>
            <a:srgbClr val="0095D7"/>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5" name="Goccia 34">
            <a:extLst>
              <a:ext uri="{FF2B5EF4-FFF2-40B4-BE49-F238E27FC236}">
                <a16:creationId xmlns:a16="http://schemas.microsoft.com/office/drawing/2014/main" xmlns="" id="{4D07C967-BDE5-49F0-95C9-EF59B9C49512}"/>
              </a:ext>
            </a:extLst>
          </p:cNvPr>
          <p:cNvSpPr/>
          <p:nvPr/>
        </p:nvSpPr>
        <p:spPr>
          <a:xfrm rot="1905374">
            <a:off x="2666767" y="3759399"/>
            <a:ext cx="263725" cy="274338"/>
          </a:xfrm>
          <a:prstGeom prst="teardrop">
            <a:avLst>
              <a:gd name="adj" fmla="val 102018"/>
            </a:avLst>
          </a:prstGeom>
          <a:solidFill>
            <a:srgbClr val="71207A"/>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7" name="CasellaDiTesto 36">
            <a:extLst>
              <a:ext uri="{FF2B5EF4-FFF2-40B4-BE49-F238E27FC236}">
                <a16:creationId xmlns:a16="http://schemas.microsoft.com/office/drawing/2014/main" xmlns="" id="{C668CB00-A021-48F0-806C-8A4A2BE93C07}"/>
              </a:ext>
            </a:extLst>
          </p:cNvPr>
          <p:cNvSpPr txBox="1"/>
          <p:nvPr/>
        </p:nvSpPr>
        <p:spPr>
          <a:xfrm>
            <a:off x="3028540" y="4719019"/>
            <a:ext cx="3351239" cy="646331"/>
          </a:xfrm>
          <a:prstGeom prst="rect">
            <a:avLst/>
          </a:prstGeom>
          <a:noFill/>
        </p:spPr>
        <p:txBody>
          <a:bodyPr wrap="square" rtlCol="0">
            <a:spAutoFit/>
          </a:bodyPr>
          <a:lstStyle/>
          <a:p>
            <a:pPr lvl="0"/>
            <a:r>
              <a:rPr lang="it-IT">
                <a:solidFill>
                  <a:schemeClr val="bg1">
                    <a:lumMod val="65000"/>
                    <a:lumOff val="35000"/>
                  </a:schemeClr>
                </a:solidFill>
              </a:rPr>
              <a:t>Non li considererei mai come operatori finanziari.</a:t>
            </a:r>
          </a:p>
        </p:txBody>
      </p:sp>
      <p:sp>
        <p:nvSpPr>
          <p:cNvPr id="38" name="Goccia 37">
            <a:extLst>
              <a:ext uri="{FF2B5EF4-FFF2-40B4-BE49-F238E27FC236}">
                <a16:creationId xmlns:a16="http://schemas.microsoft.com/office/drawing/2014/main" xmlns="" id="{EF1907B9-F827-4315-945B-901A55E8C870}"/>
              </a:ext>
            </a:extLst>
          </p:cNvPr>
          <p:cNvSpPr/>
          <p:nvPr/>
        </p:nvSpPr>
        <p:spPr>
          <a:xfrm rot="1905374">
            <a:off x="2680158" y="4789878"/>
            <a:ext cx="263725" cy="274338"/>
          </a:xfrm>
          <a:prstGeom prst="teardrop">
            <a:avLst>
              <a:gd name="adj" fmla="val 102018"/>
            </a:avLst>
          </a:prstGeom>
          <a:solidFill>
            <a:srgbClr val="4D2278"/>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9" name="CasellaDiTesto 38">
            <a:extLst>
              <a:ext uri="{FF2B5EF4-FFF2-40B4-BE49-F238E27FC236}">
                <a16:creationId xmlns:a16="http://schemas.microsoft.com/office/drawing/2014/main" xmlns="" id="{CA0FDD48-1774-4585-BF8E-ED1696B84830}"/>
              </a:ext>
            </a:extLst>
          </p:cNvPr>
          <p:cNvSpPr txBox="1"/>
          <p:nvPr/>
        </p:nvSpPr>
        <p:spPr>
          <a:xfrm>
            <a:off x="1561172" y="5527505"/>
            <a:ext cx="4432129" cy="646331"/>
          </a:xfrm>
          <a:prstGeom prst="rect">
            <a:avLst/>
          </a:prstGeom>
          <a:noFill/>
        </p:spPr>
        <p:txBody>
          <a:bodyPr wrap="square" rtlCol="0">
            <a:spAutoFit/>
          </a:bodyPr>
          <a:lstStyle/>
          <a:p>
            <a:pPr lvl="0"/>
            <a:r>
              <a:rPr lang="it-IT">
                <a:solidFill>
                  <a:schemeClr val="bg1">
                    <a:lumMod val="65000"/>
                    <a:lumOff val="35000"/>
                  </a:schemeClr>
                </a:solidFill>
              </a:rPr>
              <a:t>Più propensi ad avvalersi di operatori tecnologici e/o di e-commerce.</a:t>
            </a:r>
          </a:p>
        </p:txBody>
      </p:sp>
      <p:sp>
        <p:nvSpPr>
          <p:cNvPr id="40" name="Goccia 39">
            <a:extLst>
              <a:ext uri="{FF2B5EF4-FFF2-40B4-BE49-F238E27FC236}">
                <a16:creationId xmlns:a16="http://schemas.microsoft.com/office/drawing/2014/main" xmlns="" id="{AAA92D78-E1AB-4ED9-8494-FA42FAB8DFE0}"/>
              </a:ext>
            </a:extLst>
          </p:cNvPr>
          <p:cNvSpPr/>
          <p:nvPr/>
        </p:nvSpPr>
        <p:spPr>
          <a:xfrm>
            <a:off x="49465" y="5597718"/>
            <a:ext cx="1286595" cy="472623"/>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Under 35</a:t>
            </a:r>
            <a:endParaRPr lang="it-IT" sz="1400" b="1" dirty="0">
              <a:solidFill>
                <a:srgbClr val="23585E"/>
              </a:solidFill>
              <a:latin typeface="Tempus Sans ITC" panose="04020404030D07020202" pitchFamily="82" charset="0"/>
            </a:endParaRPr>
          </a:p>
        </p:txBody>
      </p:sp>
      <p:sp>
        <p:nvSpPr>
          <p:cNvPr id="41" name="Goccia 40">
            <a:extLst>
              <a:ext uri="{FF2B5EF4-FFF2-40B4-BE49-F238E27FC236}">
                <a16:creationId xmlns:a16="http://schemas.microsoft.com/office/drawing/2014/main" xmlns="" id="{6C013620-113F-4CFF-89A5-0EC8E3969537}"/>
              </a:ext>
            </a:extLst>
          </p:cNvPr>
          <p:cNvSpPr/>
          <p:nvPr/>
        </p:nvSpPr>
        <p:spPr>
          <a:xfrm>
            <a:off x="61519" y="6240674"/>
            <a:ext cx="1286595" cy="472623"/>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Over 55</a:t>
            </a:r>
            <a:endParaRPr lang="it-IT" sz="1400" b="1" dirty="0">
              <a:solidFill>
                <a:srgbClr val="23585E"/>
              </a:solidFill>
              <a:latin typeface="Tempus Sans ITC" panose="04020404030D07020202" pitchFamily="82" charset="0"/>
            </a:endParaRPr>
          </a:p>
        </p:txBody>
      </p:sp>
      <p:sp>
        <p:nvSpPr>
          <p:cNvPr id="42" name="CasellaDiTesto 41">
            <a:extLst>
              <a:ext uri="{FF2B5EF4-FFF2-40B4-BE49-F238E27FC236}">
                <a16:creationId xmlns:a16="http://schemas.microsoft.com/office/drawing/2014/main" xmlns="" id="{46254083-7B69-47F4-B492-1A6A874B3B74}"/>
              </a:ext>
            </a:extLst>
          </p:cNvPr>
          <p:cNvSpPr txBox="1"/>
          <p:nvPr/>
        </p:nvSpPr>
        <p:spPr>
          <a:xfrm>
            <a:off x="1561172" y="6153819"/>
            <a:ext cx="4432129" cy="369332"/>
          </a:xfrm>
          <a:prstGeom prst="rect">
            <a:avLst/>
          </a:prstGeom>
          <a:noFill/>
        </p:spPr>
        <p:txBody>
          <a:bodyPr wrap="square" rtlCol="0">
            <a:spAutoFit/>
          </a:bodyPr>
          <a:lstStyle/>
          <a:p>
            <a:pPr lvl="0"/>
            <a:r>
              <a:rPr lang="it-IT">
                <a:solidFill>
                  <a:schemeClr val="bg1">
                    <a:lumMod val="65000"/>
                    <a:lumOff val="35000"/>
                  </a:schemeClr>
                </a:solidFill>
              </a:rPr>
              <a:t>Legati al concetto di «banca».</a:t>
            </a:r>
          </a:p>
        </p:txBody>
      </p:sp>
      <p:sp>
        <p:nvSpPr>
          <p:cNvPr id="62" name="Rettangolo arrotondato 44">
            <a:extLst>
              <a:ext uri="{FF2B5EF4-FFF2-40B4-BE49-F238E27FC236}">
                <a16:creationId xmlns:a16="http://schemas.microsoft.com/office/drawing/2014/main" xmlns="" id="{0B2BEE85-2AD8-4414-A59C-109B43118F88}"/>
              </a:ext>
            </a:extLst>
          </p:cNvPr>
          <p:cNvSpPr/>
          <p:nvPr/>
        </p:nvSpPr>
        <p:spPr>
          <a:xfrm>
            <a:off x="1292786" y="301784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3" name="Rettangolo arrotondato 44">
            <a:extLst>
              <a:ext uri="{FF2B5EF4-FFF2-40B4-BE49-F238E27FC236}">
                <a16:creationId xmlns:a16="http://schemas.microsoft.com/office/drawing/2014/main" xmlns="" id="{810F8E7B-F43A-4DBA-B7D1-A8101DD4C83D}"/>
              </a:ext>
            </a:extLst>
          </p:cNvPr>
          <p:cNvSpPr/>
          <p:nvPr/>
        </p:nvSpPr>
        <p:spPr>
          <a:xfrm>
            <a:off x="2846499" y="260822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72" name="Rettangolo arrotondato 44">
            <a:extLst>
              <a:ext uri="{FF2B5EF4-FFF2-40B4-BE49-F238E27FC236}">
                <a16:creationId xmlns:a16="http://schemas.microsoft.com/office/drawing/2014/main" xmlns="" id="{3D16F2F7-8AA2-4E61-9264-F09B0F0EAC63}"/>
              </a:ext>
            </a:extLst>
          </p:cNvPr>
          <p:cNvSpPr/>
          <p:nvPr/>
        </p:nvSpPr>
        <p:spPr>
          <a:xfrm>
            <a:off x="1849829" y="391557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44" name="Rettangolo arrotondato 44">
            <a:extLst>
              <a:ext uri="{FF2B5EF4-FFF2-40B4-BE49-F238E27FC236}">
                <a16:creationId xmlns:a16="http://schemas.microsoft.com/office/drawing/2014/main" xmlns="" id="{94C1EC75-79E0-4B64-A331-347190F26EC5}"/>
              </a:ext>
            </a:extLst>
          </p:cNvPr>
          <p:cNvSpPr/>
          <p:nvPr/>
        </p:nvSpPr>
        <p:spPr>
          <a:xfrm>
            <a:off x="2694719" y="33890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3" name="Rettangolo arrotondato 44">
            <a:extLst>
              <a:ext uri="{FF2B5EF4-FFF2-40B4-BE49-F238E27FC236}">
                <a16:creationId xmlns:a16="http://schemas.microsoft.com/office/drawing/2014/main" xmlns="" id="{63F7B93D-838E-47E5-85BB-EF10F77D7F9D}"/>
              </a:ext>
            </a:extLst>
          </p:cNvPr>
          <p:cNvSpPr/>
          <p:nvPr/>
        </p:nvSpPr>
        <p:spPr>
          <a:xfrm>
            <a:off x="169778" y="371580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45" name="Rettangolo arrotondato 44">
            <a:extLst>
              <a:ext uri="{FF2B5EF4-FFF2-40B4-BE49-F238E27FC236}">
                <a16:creationId xmlns:a16="http://schemas.microsoft.com/office/drawing/2014/main" xmlns="" id="{CD4D0FB1-90EF-4F73-B4BA-98BED612FD8C}"/>
              </a:ext>
            </a:extLst>
          </p:cNvPr>
          <p:cNvSpPr/>
          <p:nvPr/>
        </p:nvSpPr>
        <p:spPr>
          <a:xfrm>
            <a:off x="2705295" y="451932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Tree>
    <p:extLst>
      <p:ext uri="{BB962C8B-B14F-4D97-AF65-F5344CB8AC3E}">
        <p14:creationId xmlns:p14="http://schemas.microsoft.com/office/powerpoint/2010/main" val="4265052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2604534"/>
            <a:ext cx="6327201" cy="42147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1"/>
            <a:ext cx="6327206" cy="3381682"/>
          </a:xfrm>
          <a:prstGeom prst="flowChart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18</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19" name="CasellaDiTesto 18">
            <a:extLst>
              <a:ext uri="{FF2B5EF4-FFF2-40B4-BE49-F238E27FC236}">
                <a16:creationId xmlns:a16="http://schemas.microsoft.com/office/drawing/2014/main" xmlns="" id="{27186AD6-060E-4A5F-9A0A-AF35D77334FB}"/>
              </a:ext>
            </a:extLst>
          </p:cNvPr>
          <p:cNvSpPr txBox="1"/>
          <p:nvPr/>
        </p:nvSpPr>
        <p:spPr>
          <a:xfrm>
            <a:off x="71332" y="598437"/>
            <a:ext cx="6096000" cy="830997"/>
          </a:xfrm>
          <a:prstGeom prst="rect">
            <a:avLst/>
          </a:prstGeom>
          <a:noFill/>
        </p:spPr>
        <p:txBody>
          <a:bodyPr wrap="square" rtlCol="0">
            <a:spAutoFit/>
          </a:bodyPr>
          <a:lstStyle/>
          <a:p>
            <a:pPr lvl="0" defTabSz="914400">
              <a:spcBef>
                <a:spcPts val="1000"/>
              </a:spcBef>
              <a:defRPr/>
            </a:pPr>
            <a:r>
              <a:rPr lang="it-IT" sz="2400" b="1">
                <a:solidFill>
                  <a:schemeClr val="bg1">
                    <a:lumMod val="65000"/>
                    <a:lumOff val="35000"/>
                  </a:schemeClr>
                </a:solidFill>
                <a:latin typeface="Tempus Sans ITC" panose="04020404030D07020202" pitchFamily="82" charset="0"/>
                <a:cs typeface="Gisha" panose="020B0502040204020203" pitchFamily="34" charset="-79"/>
              </a:rPr>
              <a:t>Tra coloro che attiverebbero immediatamente i servizi di operatori tecnologici…</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cs typeface="Gisha" panose="020B0502040204020203" pitchFamily="34" charset="-79"/>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PSD2 nella percezione  dei clienti 2/5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41344" y="444813"/>
            <a:ext cx="5857011" cy="390155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marL="0" marR="0" lvl="0" indent="0" algn="l" defTabSz="457200" rtl="0" eaLnBrk="1" fontAlgn="auto" latinLnBrk="0" hangingPunct="1">
              <a:lnSpc>
                <a:spcPct val="100000"/>
              </a:lnSpc>
              <a:spcBef>
                <a:spcPts val="0"/>
              </a:spcBef>
              <a:spcAft>
                <a:spcPts val="0"/>
              </a:spcAft>
              <a:buClrTx/>
              <a:buSzTx/>
              <a:buFontTx/>
              <a:buNone/>
              <a:tabLst/>
              <a:defRPr/>
            </a:pPr>
            <a:endParaRPr lang="it-IT" sz="1400" b="1">
              <a:solidFill>
                <a:prstClr val="black"/>
              </a:solidFill>
              <a:latin typeface="Century Gothic"/>
            </a:endParaRPr>
          </a:p>
          <a:p>
            <a:pPr lvl="0"/>
            <a:r>
              <a:rPr lang="fr-FR" sz="1400">
                <a:solidFill>
                  <a:prstClr val="black"/>
                </a:solidFill>
              </a:rPr>
              <a:t>https://www.freepik.com/free-photo/online-purchasing-payment-e-commerce-banking_2760075.htm#term=financial services&amp;page=1&amp;position=12</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it-IT" sz="1400" b="1">
              <a:solidFill>
                <a:prstClr val="black"/>
              </a:solidFill>
              <a:latin typeface="Century Gothic"/>
            </a:endParaRPr>
          </a:p>
          <a:p>
            <a:pPr lvl="0"/>
            <a:r>
              <a:rPr lang="en-US" sz="1400">
                <a:solidFill>
                  <a:prstClr val="black"/>
                </a:solidFill>
              </a:rPr>
              <a:t>https://www.freepik.com/free-photo/vintage-lifestyle-minimalist-femininity-e-shopping-concept_2861772.htm#term=online shopping&amp;page=1&amp;position=13</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entury Gothic"/>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8" name="Rettangolo arrotondato 57"/>
          <p:cNvSpPr/>
          <p:nvPr/>
        </p:nvSpPr>
        <p:spPr>
          <a:xfrm>
            <a:off x="11337214" y="747485"/>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entury Gothic"/>
                <a:ea typeface="+mn-ea"/>
                <a:cs typeface="+mn-cs"/>
              </a:rPr>
              <a:t>4</a:t>
            </a:r>
            <a:endParaRPr kumimoji="0" lang="it-IT"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5" name="CasellaDiTesto 24">
            <a:extLst>
              <a:ext uri="{FF2B5EF4-FFF2-40B4-BE49-F238E27FC236}">
                <a16:creationId xmlns:a16="http://schemas.microsoft.com/office/drawing/2014/main" xmlns="" id="{27186AD6-060E-4A5F-9A0A-AF35D77334FB}"/>
              </a:ext>
            </a:extLst>
          </p:cNvPr>
          <p:cNvSpPr txBox="1"/>
          <p:nvPr/>
        </p:nvSpPr>
        <p:spPr>
          <a:xfrm>
            <a:off x="6301567" y="3955474"/>
            <a:ext cx="1869571" cy="461665"/>
          </a:xfrm>
          <a:prstGeom prst="rect">
            <a:avLst/>
          </a:prstGeom>
          <a:noFill/>
        </p:spPr>
        <p:txBody>
          <a:bodyPr wrap="square" rtlCol="0">
            <a:spAutoFit/>
          </a:bodyPr>
          <a:lstStyle/>
          <a:p>
            <a:pPr lvl="0" algn="ctr" defTabSz="914400">
              <a:spcBef>
                <a:spcPts val="1000"/>
              </a:spcBef>
              <a:defRPr/>
            </a:pPr>
            <a:r>
              <a:rPr lang="it-IT" sz="2400" b="1">
                <a:solidFill>
                  <a:prstClr val="white"/>
                </a:solidFill>
                <a:latin typeface="Tempus Sans ITC" panose="04020404030D07020202" pitchFamily="82" charset="0"/>
                <a:cs typeface="Gisha" panose="020B0502040204020203" pitchFamily="34" charset="-79"/>
              </a:rPr>
              <a:t>Perché? </a:t>
            </a:r>
            <a:endParaRPr kumimoji="0" lang="it-IT"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pic>
        <p:nvPicPr>
          <p:cNvPr id="2050" name="Picture 2" descr="Immagine correlat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2933044" y="1705426"/>
            <a:ext cx="3039669" cy="646331"/>
          </a:xfrm>
          <a:prstGeom prst="rect">
            <a:avLst/>
          </a:prstGeom>
        </p:spPr>
        <p:txBody>
          <a:bodyPr wrap="square">
            <a:spAutoFit/>
          </a:bodyPr>
          <a:lstStyle/>
          <a:p>
            <a:pPr lvl="0"/>
            <a:r>
              <a:rPr lang="it-IT">
                <a:solidFill>
                  <a:schemeClr val="bg1">
                    <a:lumMod val="65000"/>
                    <a:lumOff val="35000"/>
                  </a:schemeClr>
                </a:solidFill>
              </a:rPr>
              <a:t>Solo per piccoli importi e bisogni di base</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21" name="Rettangolo 20">
            <a:extLst>
              <a:ext uri="{FF2B5EF4-FFF2-40B4-BE49-F238E27FC236}">
                <a16:creationId xmlns:a16="http://schemas.microsoft.com/office/drawing/2014/main" xmlns="" id="{66F3921C-367F-4F1D-A6F8-17DC6CA95722}"/>
              </a:ext>
            </a:extLst>
          </p:cNvPr>
          <p:cNvSpPr/>
          <p:nvPr/>
        </p:nvSpPr>
        <p:spPr>
          <a:xfrm>
            <a:off x="2955645" y="2595822"/>
            <a:ext cx="3039669" cy="455189"/>
          </a:xfrm>
          <a:prstGeom prst="rect">
            <a:avLst/>
          </a:prstGeom>
        </p:spPr>
        <p:txBody>
          <a:bodyPr wrap="square">
            <a:spAutoFit/>
          </a:bodyPr>
          <a:lstStyle/>
          <a:p>
            <a:pPr lvl="0">
              <a:lnSpc>
                <a:spcPct val="150000"/>
              </a:lnSpc>
            </a:pPr>
            <a:r>
              <a:rPr lang="it-IT">
                <a:solidFill>
                  <a:schemeClr val="bg1">
                    <a:lumMod val="65000"/>
                    <a:lumOff val="35000"/>
                  </a:schemeClr>
                </a:solidFill>
              </a:rPr>
              <a:t>Per tutti i servizi bancari</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endParaRPr>
          </a:p>
        </p:txBody>
      </p:sp>
      <p:pic>
        <p:nvPicPr>
          <p:cNvPr id="2" name="Immagine 1">
            <a:extLst>
              <a:ext uri="{FF2B5EF4-FFF2-40B4-BE49-F238E27FC236}">
                <a16:creationId xmlns:a16="http://schemas.microsoft.com/office/drawing/2014/main" xmlns="" id="{310EF9DB-39E7-4171-B598-588CE61B4661}"/>
              </a:ext>
            </a:extLst>
          </p:cNvPr>
          <p:cNvPicPr>
            <a:picLocks noChangeAspect="1"/>
          </p:cNvPicPr>
          <p:nvPr/>
        </p:nvPicPr>
        <p:blipFill>
          <a:blip r:embed="rId6"/>
          <a:stretch>
            <a:fillRect/>
          </a:stretch>
        </p:blipFill>
        <p:spPr>
          <a:xfrm>
            <a:off x="69256" y="1549937"/>
            <a:ext cx="2181225" cy="2114550"/>
          </a:xfrm>
          <a:prstGeom prst="rect">
            <a:avLst/>
          </a:prstGeom>
        </p:spPr>
      </p:pic>
      <p:sp>
        <p:nvSpPr>
          <p:cNvPr id="23" name="Goccia 22">
            <a:extLst>
              <a:ext uri="{FF2B5EF4-FFF2-40B4-BE49-F238E27FC236}">
                <a16:creationId xmlns:a16="http://schemas.microsoft.com/office/drawing/2014/main" xmlns="" id="{A29A4E30-FCC7-4447-8C38-CDB57851972D}"/>
              </a:ext>
            </a:extLst>
          </p:cNvPr>
          <p:cNvSpPr/>
          <p:nvPr/>
        </p:nvSpPr>
        <p:spPr>
          <a:xfrm rot="1905374">
            <a:off x="2616866" y="1806752"/>
            <a:ext cx="263725" cy="274338"/>
          </a:xfrm>
          <a:prstGeom prst="teardrop">
            <a:avLst>
              <a:gd name="adj" fmla="val 102018"/>
            </a:avLst>
          </a:prstGeom>
          <a:solidFill>
            <a:srgbClr val="0095D7"/>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4" name="Goccia 23">
            <a:extLst>
              <a:ext uri="{FF2B5EF4-FFF2-40B4-BE49-F238E27FC236}">
                <a16:creationId xmlns:a16="http://schemas.microsoft.com/office/drawing/2014/main" xmlns="" id="{7B0A4706-1697-4377-8B37-5D0F917E76D0}"/>
              </a:ext>
            </a:extLst>
          </p:cNvPr>
          <p:cNvSpPr/>
          <p:nvPr/>
        </p:nvSpPr>
        <p:spPr>
          <a:xfrm rot="1905374">
            <a:off x="2639468" y="2797499"/>
            <a:ext cx="263725" cy="274338"/>
          </a:xfrm>
          <a:prstGeom prst="teardrop">
            <a:avLst>
              <a:gd name="adj" fmla="val 102018"/>
            </a:avLst>
          </a:prstGeom>
          <a:solidFill>
            <a:srgbClr val="71207A"/>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6" name="Rettangolo arrotondato 44">
            <a:extLst>
              <a:ext uri="{FF2B5EF4-FFF2-40B4-BE49-F238E27FC236}">
                <a16:creationId xmlns:a16="http://schemas.microsoft.com/office/drawing/2014/main" xmlns="" id="{6ADFE593-6C5F-4158-AACE-795375A52787}"/>
              </a:ext>
            </a:extLst>
          </p:cNvPr>
          <p:cNvSpPr/>
          <p:nvPr/>
        </p:nvSpPr>
        <p:spPr>
          <a:xfrm>
            <a:off x="-296549" y="52017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0" name="Rettangolo arrotondato 44">
            <a:extLst>
              <a:ext uri="{FF2B5EF4-FFF2-40B4-BE49-F238E27FC236}">
                <a16:creationId xmlns:a16="http://schemas.microsoft.com/office/drawing/2014/main" xmlns="" id="{9624649B-9CAA-4F04-A94E-9CC318652FC4}"/>
              </a:ext>
            </a:extLst>
          </p:cNvPr>
          <p:cNvSpPr/>
          <p:nvPr/>
        </p:nvSpPr>
        <p:spPr>
          <a:xfrm>
            <a:off x="1338329" y="187201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1" name="Rettangolo arrotondato 44">
            <a:extLst>
              <a:ext uri="{FF2B5EF4-FFF2-40B4-BE49-F238E27FC236}">
                <a16:creationId xmlns:a16="http://schemas.microsoft.com/office/drawing/2014/main" xmlns="" id="{36623075-DEE1-4A4D-AD90-1C67E754A6A6}"/>
              </a:ext>
            </a:extLst>
          </p:cNvPr>
          <p:cNvSpPr/>
          <p:nvPr/>
        </p:nvSpPr>
        <p:spPr>
          <a:xfrm>
            <a:off x="2138434" y="164753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3" name="Rettangolo arrotondato 44">
            <a:extLst>
              <a:ext uri="{FF2B5EF4-FFF2-40B4-BE49-F238E27FC236}">
                <a16:creationId xmlns:a16="http://schemas.microsoft.com/office/drawing/2014/main" xmlns="" id="{301552BE-9664-44B6-AE7B-708331F7BAA1}"/>
              </a:ext>
            </a:extLst>
          </p:cNvPr>
          <p:cNvSpPr/>
          <p:nvPr/>
        </p:nvSpPr>
        <p:spPr>
          <a:xfrm>
            <a:off x="200843" y="268280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34" name="Rettangolo arrotondato 44">
            <a:extLst>
              <a:ext uri="{FF2B5EF4-FFF2-40B4-BE49-F238E27FC236}">
                <a16:creationId xmlns:a16="http://schemas.microsoft.com/office/drawing/2014/main" xmlns="" id="{D6DB52E5-0993-4F38-9B1A-C3F0A527D1B7}"/>
              </a:ext>
            </a:extLst>
          </p:cNvPr>
          <p:cNvSpPr/>
          <p:nvPr/>
        </p:nvSpPr>
        <p:spPr>
          <a:xfrm>
            <a:off x="2138434" y="292846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2" name="Rettangolo 41">
            <a:extLst>
              <a:ext uri="{FF2B5EF4-FFF2-40B4-BE49-F238E27FC236}">
                <a16:creationId xmlns:a16="http://schemas.microsoft.com/office/drawing/2014/main" xmlns="" id="{CE81F1BA-A020-4B96-AE87-994AEEAB6156}"/>
              </a:ext>
            </a:extLst>
          </p:cNvPr>
          <p:cNvSpPr/>
          <p:nvPr/>
        </p:nvSpPr>
        <p:spPr>
          <a:xfrm>
            <a:off x="7675935" y="4661564"/>
            <a:ext cx="4202876" cy="369332"/>
          </a:xfrm>
          <a:prstGeom prst="rect">
            <a:avLst/>
          </a:prstGeom>
        </p:spPr>
        <p:txBody>
          <a:bodyPr wrap="square">
            <a:spAutoFit/>
          </a:bodyPr>
          <a:lstStyle/>
          <a:p>
            <a:pPr lvl="0"/>
            <a:r>
              <a:rPr lang="it-IT">
                <a:solidFill>
                  <a:schemeClr val="tx1">
                    <a:lumMod val="85000"/>
                  </a:schemeClr>
                </a:solidFill>
              </a:rPr>
              <a:t>Semplificazione degli acquisti online </a:t>
            </a:r>
            <a:endParaRPr kumimoji="0" lang="it-IT" sz="1800" b="0" i="0" u="none" strike="noStrike" kern="1200" cap="none" spc="0" normalizeH="0" baseline="0" noProof="0" dirty="0">
              <a:ln>
                <a:noFill/>
              </a:ln>
              <a:solidFill>
                <a:schemeClr val="tx1">
                  <a:lumMod val="85000"/>
                </a:schemeClr>
              </a:solidFill>
              <a:effectLst/>
              <a:uLnTx/>
              <a:uFillTx/>
              <a:latin typeface="Century Gothic"/>
            </a:endParaRPr>
          </a:p>
        </p:txBody>
      </p:sp>
      <p:sp>
        <p:nvSpPr>
          <p:cNvPr id="43" name="Rettangolo 42">
            <a:extLst>
              <a:ext uri="{FF2B5EF4-FFF2-40B4-BE49-F238E27FC236}">
                <a16:creationId xmlns:a16="http://schemas.microsoft.com/office/drawing/2014/main" xmlns="" id="{223F6060-01DA-4CCF-AD94-82E047C1C6BC}"/>
              </a:ext>
            </a:extLst>
          </p:cNvPr>
          <p:cNvSpPr/>
          <p:nvPr/>
        </p:nvSpPr>
        <p:spPr>
          <a:xfrm>
            <a:off x="7675935" y="5149270"/>
            <a:ext cx="4202876" cy="646331"/>
          </a:xfrm>
          <a:prstGeom prst="rect">
            <a:avLst/>
          </a:prstGeom>
        </p:spPr>
        <p:txBody>
          <a:bodyPr wrap="square">
            <a:spAutoFit/>
          </a:bodyPr>
          <a:lstStyle/>
          <a:p>
            <a:pPr lvl="0"/>
            <a:r>
              <a:rPr lang="it-IT">
                <a:solidFill>
                  <a:schemeClr val="tx1">
                    <a:lumMod val="85000"/>
                  </a:schemeClr>
                </a:solidFill>
              </a:rPr>
              <a:t>Semplificazione dell’utilizzo dei servizi bancari </a:t>
            </a:r>
            <a:endParaRPr kumimoji="0" lang="it-IT" sz="1800" b="0" i="0" u="none" strike="noStrike" kern="1200" cap="none" spc="0" normalizeH="0" baseline="0" noProof="0" dirty="0">
              <a:ln>
                <a:noFill/>
              </a:ln>
              <a:solidFill>
                <a:schemeClr val="tx1">
                  <a:lumMod val="85000"/>
                </a:schemeClr>
              </a:solidFill>
              <a:effectLst/>
              <a:uLnTx/>
              <a:uFillTx/>
              <a:latin typeface="Century Gothic"/>
            </a:endParaRPr>
          </a:p>
        </p:txBody>
      </p:sp>
      <p:sp>
        <p:nvSpPr>
          <p:cNvPr id="44" name="Rettangolo 43">
            <a:extLst>
              <a:ext uri="{FF2B5EF4-FFF2-40B4-BE49-F238E27FC236}">
                <a16:creationId xmlns:a16="http://schemas.microsoft.com/office/drawing/2014/main" xmlns="" id="{617B457F-C447-4D8F-864D-082A1A746C55}"/>
              </a:ext>
            </a:extLst>
          </p:cNvPr>
          <p:cNvSpPr/>
          <p:nvPr/>
        </p:nvSpPr>
        <p:spPr>
          <a:xfrm>
            <a:off x="7675935" y="5931647"/>
            <a:ext cx="4202876" cy="646331"/>
          </a:xfrm>
          <a:prstGeom prst="rect">
            <a:avLst/>
          </a:prstGeom>
        </p:spPr>
        <p:txBody>
          <a:bodyPr wrap="square">
            <a:spAutoFit/>
          </a:bodyPr>
          <a:lstStyle/>
          <a:p>
            <a:pPr lvl="0"/>
            <a:r>
              <a:rPr lang="it-IT">
                <a:solidFill>
                  <a:schemeClr val="tx1">
                    <a:lumMod val="85000"/>
                  </a:schemeClr>
                </a:solidFill>
              </a:rPr>
              <a:t>Semplificazione degli acquisti nei negozi </a:t>
            </a:r>
            <a:endParaRPr kumimoji="0" lang="it-IT" sz="1800" b="0" i="0" u="none" strike="noStrike" kern="1200" cap="none" spc="0" normalizeH="0" baseline="0" noProof="0" dirty="0">
              <a:ln>
                <a:noFill/>
              </a:ln>
              <a:solidFill>
                <a:schemeClr val="tx1">
                  <a:lumMod val="85000"/>
                </a:schemeClr>
              </a:solidFill>
              <a:effectLst/>
              <a:uLnTx/>
              <a:uFillTx/>
              <a:latin typeface="Century Gothic"/>
            </a:endParaRPr>
          </a:p>
        </p:txBody>
      </p:sp>
      <p:sp>
        <p:nvSpPr>
          <p:cNvPr id="45" name="Goccia 44">
            <a:extLst>
              <a:ext uri="{FF2B5EF4-FFF2-40B4-BE49-F238E27FC236}">
                <a16:creationId xmlns:a16="http://schemas.microsoft.com/office/drawing/2014/main" xmlns="" id="{E9AF15B9-6EDE-4BD9-9DCD-D3B9427E6AFF}"/>
              </a:ext>
            </a:extLst>
          </p:cNvPr>
          <p:cNvSpPr/>
          <p:nvPr/>
        </p:nvSpPr>
        <p:spPr>
          <a:xfrm>
            <a:off x="6449270" y="4811833"/>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49,5%</a:t>
            </a:r>
            <a:endParaRPr lang="it-IT" sz="1600" b="1" dirty="0">
              <a:solidFill>
                <a:schemeClr val="accent5">
                  <a:lumMod val="75000"/>
                </a:schemeClr>
              </a:solidFill>
              <a:latin typeface="Tempus Sans ITC" panose="04020404030D07020202" pitchFamily="82" charset="0"/>
            </a:endParaRPr>
          </a:p>
        </p:txBody>
      </p:sp>
      <p:sp>
        <p:nvSpPr>
          <p:cNvPr id="46" name="Goccia 45">
            <a:extLst>
              <a:ext uri="{FF2B5EF4-FFF2-40B4-BE49-F238E27FC236}">
                <a16:creationId xmlns:a16="http://schemas.microsoft.com/office/drawing/2014/main" xmlns="" id="{52FD3CE7-183C-42C5-A8BD-24C220EDC42B}"/>
              </a:ext>
            </a:extLst>
          </p:cNvPr>
          <p:cNvSpPr/>
          <p:nvPr/>
        </p:nvSpPr>
        <p:spPr>
          <a:xfrm>
            <a:off x="6449268" y="5425590"/>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32,2%</a:t>
            </a:r>
            <a:endParaRPr lang="it-IT" sz="1600" b="1" dirty="0">
              <a:solidFill>
                <a:schemeClr val="accent5">
                  <a:lumMod val="75000"/>
                </a:schemeClr>
              </a:solidFill>
              <a:latin typeface="Tempus Sans ITC" panose="04020404030D07020202" pitchFamily="82" charset="0"/>
            </a:endParaRPr>
          </a:p>
        </p:txBody>
      </p:sp>
      <p:sp>
        <p:nvSpPr>
          <p:cNvPr id="47" name="Goccia 46">
            <a:extLst>
              <a:ext uri="{FF2B5EF4-FFF2-40B4-BE49-F238E27FC236}">
                <a16:creationId xmlns:a16="http://schemas.microsoft.com/office/drawing/2014/main" xmlns="" id="{C3A336F2-A9A2-4233-93A6-4A4B54F290E9}"/>
              </a:ext>
            </a:extLst>
          </p:cNvPr>
          <p:cNvSpPr/>
          <p:nvPr/>
        </p:nvSpPr>
        <p:spPr>
          <a:xfrm>
            <a:off x="6449269" y="6139852"/>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26,5%</a:t>
            </a:r>
            <a:endParaRPr lang="it-IT" sz="1600" b="1" dirty="0">
              <a:solidFill>
                <a:schemeClr val="accent5">
                  <a:lumMod val="75000"/>
                </a:schemeClr>
              </a:solidFill>
              <a:latin typeface="Tempus Sans ITC" panose="04020404030D07020202" pitchFamily="82" charset="0"/>
            </a:endParaRPr>
          </a:p>
        </p:txBody>
      </p:sp>
      <p:sp>
        <p:nvSpPr>
          <p:cNvPr id="49" name="Rettangolo arrotondato 44">
            <a:extLst>
              <a:ext uri="{FF2B5EF4-FFF2-40B4-BE49-F238E27FC236}">
                <a16:creationId xmlns:a16="http://schemas.microsoft.com/office/drawing/2014/main" xmlns="" id="{D6B91241-6C2B-45FA-98A0-693ABAF73819}"/>
              </a:ext>
            </a:extLst>
          </p:cNvPr>
          <p:cNvSpPr/>
          <p:nvPr/>
        </p:nvSpPr>
        <p:spPr>
          <a:xfrm>
            <a:off x="6272311" y="401748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0" name="Rettangolo arrotondato 44">
            <a:extLst>
              <a:ext uri="{FF2B5EF4-FFF2-40B4-BE49-F238E27FC236}">
                <a16:creationId xmlns:a16="http://schemas.microsoft.com/office/drawing/2014/main" xmlns="" id="{42E758F1-E842-4B26-B186-88240A355406}"/>
              </a:ext>
            </a:extLst>
          </p:cNvPr>
          <p:cNvSpPr/>
          <p:nvPr/>
        </p:nvSpPr>
        <p:spPr>
          <a:xfrm>
            <a:off x="7236352" y="471208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1" name="Rettangolo arrotondato 44">
            <a:extLst>
              <a:ext uri="{FF2B5EF4-FFF2-40B4-BE49-F238E27FC236}">
                <a16:creationId xmlns:a16="http://schemas.microsoft.com/office/drawing/2014/main" xmlns="" id="{87CE75E3-9A7E-4106-9722-EDEEFE214AD6}"/>
              </a:ext>
            </a:extLst>
          </p:cNvPr>
          <p:cNvSpPr/>
          <p:nvPr/>
        </p:nvSpPr>
        <p:spPr>
          <a:xfrm>
            <a:off x="7371816" y="533523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52" name="Rettangolo arrotondato 44">
            <a:extLst>
              <a:ext uri="{FF2B5EF4-FFF2-40B4-BE49-F238E27FC236}">
                <a16:creationId xmlns:a16="http://schemas.microsoft.com/office/drawing/2014/main" xmlns="" id="{3333A7B1-FBC7-4898-B9F6-6299BFD357C4}"/>
              </a:ext>
            </a:extLst>
          </p:cNvPr>
          <p:cNvSpPr/>
          <p:nvPr/>
        </p:nvSpPr>
        <p:spPr>
          <a:xfrm>
            <a:off x="7289401" y="602930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53" name="Rettangolo arrotondato 44">
            <a:extLst>
              <a:ext uri="{FF2B5EF4-FFF2-40B4-BE49-F238E27FC236}">
                <a16:creationId xmlns:a16="http://schemas.microsoft.com/office/drawing/2014/main" xmlns="" id="{B4A58D10-2E9F-4F4F-AB2B-9D2A82118B58}"/>
              </a:ext>
            </a:extLst>
          </p:cNvPr>
          <p:cNvSpPr/>
          <p:nvPr/>
        </p:nvSpPr>
        <p:spPr>
          <a:xfrm>
            <a:off x="424055" y="419190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Tree>
    <p:extLst>
      <p:ext uri="{BB962C8B-B14F-4D97-AF65-F5344CB8AC3E}">
        <p14:creationId xmlns:p14="http://schemas.microsoft.com/office/powerpoint/2010/main" val="666417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xmlns="" id="{6A666111-48B8-4545-8DBB-7AF89FD58BEF}"/>
              </a:ext>
            </a:extLst>
          </p:cNvPr>
          <p:cNvSpPr/>
          <p:nvPr/>
        </p:nvSpPr>
        <p:spPr>
          <a:xfrm>
            <a:off x="0" y="1639012"/>
            <a:ext cx="2971800" cy="5242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73" y="512778"/>
            <a:ext cx="2966704" cy="1956361"/>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Scenario</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1</a:t>
            </a:r>
            <a:endParaRPr lang="it-IT" sz="1600" dirty="0">
              <a:latin typeface="Microsoft Yi Baiti" panose="03000500000000000000" pitchFamily="66" charset="0"/>
              <a:ea typeface="Microsoft Yi Baiti" panose="03000500000000000000" pitchFamily="66" charset="0"/>
            </a:endParaRPr>
          </a:p>
        </p:txBody>
      </p:sp>
      <p:sp>
        <p:nvSpPr>
          <p:cNvPr id="39" name="Rettangolo 38">
            <a:extLst>
              <a:ext uri="{FF2B5EF4-FFF2-40B4-BE49-F238E27FC236}">
                <a16:creationId xmlns:a16="http://schemas.microsoft.com/office/drawing/2014/main" xmlns="" id="{3D044AC9-C6B6-4F3F-9D7F-A0EEE1C75AD2}"/>
              </a:ext>
            </a:extLst>
          </p:cNvPr>
          <p:cNvSpPr/>
          <p:nvPr/>
        </p:nvSpPr>
        <p:spPr>
          <a:xfrm>
            <a:off x="3086100" y="638349"/>
            <a:ext cx="2971800" cy="6248416"/>
          </a:xfrm>
          <a:prstGeom prst="rect">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Rettangolo 39">
            <a:extLst>
              <a:ext uri="{FF2B5EF4-FFF2-40B4-BE49-F238E27FC236}">
                <a16:creationId xmlns:a16="http://schemas.microsoft.com/office/drawing/2014/main" xmlns="" id="{A2DBA2A7-A6BC-4EB2-AA72-CF9832627874}"/>
              </a:ext>
            </a:extLst>
          </p:cNvPr>
          <p:cNvSpPr/>
          <p:nvPr/>
        </p:nvSpPr>
        <p:spPr>
          <a:xfrm>
            <a:off x="6153150" y="1811540"/>
            <a:ext cx="2971800" cy="50464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1" name="Rettangolo 40">
            <a:extLst>
              <a:ext uri="{FF2B5EF4-FFF2-40B4-BE49-F238E27FC236}">
                <a16:creationId xmlns:a16="http://schemas.microsoft.com/office/drawing/2014/main" xmlns="" id="{19737189-C7F0-4B80-860D-548E2EDC43AC}"/>
              </a:ext>
            </a:extLst>
          </p:cNvPr>
          <p:cNvSpPr/>
          <p:nvPr/>
        </p:nvSpPr>
        <p:spPr>
          <a:xfrm>
            <a:off x="9220200" y="1505542"/>
            <a:ext cx="2971800" cy="53524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6" y="2694216"/>
            <a:ext cx="2702943" cy="2020004"/>
          </a:xfrm>
        </p:spPr>
        <p:txBody>
          <a:bodyPr>
            <a:normAutofit/>
          </a:bodyPr>
          <a:lstStyle/>
          <a:p>
            <a:r>
              <a:rPr lang="it-IT" sz="1600">
                <a:cs typeface="Arial" charset="0"/>
              </a:rPr>
              <a:t>Quali sono le motivazioni della scelta di una banca online?</a:t>
            </a:r>
            <a:endParaRPr lang="it-IT" sz="1600" dirty="0">
              <a:cs typeface="Arial" charset="0"/>
            </a:endParaRPr>
          </a:p>
        </p:txBody>
      </p:sp>
      <p:sp>
        <p:nvSpPr>
          <p:cNvPr id="69" name="Segnaposto testo 7">
            <a:extLst>
              <a:ext uri="{FF2B5EF4-FFF2-40B4-BE49-F238E27FC236}">
                <a16:creationId xmlns:a16="http://schemas.microsoft.com/office/drawing/2014/main" xmlns="" id="{F2CD7C70-B322-476A-A001-2A0AF494982C}"/>
              </a:ext>
            </a:extLst>
          </p:cNvPr>
          <p:cNvSpPr txBox="1">
            <a:spLocks/>
          </p:cNvSpPr>
          <p:nvPr/>
        </p:nvSpPr>
        <p:spPr>
          <a:xfrm>
            <a:off x="3321170" y="2694216"/>
            <a:ext cx="25778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0">
              <a:defRPr/>
            </a:pPr>
            <a:r>
              <a:rPr lang="it-IT" sz="1600">
                <a:cs typeface="Arial" charset="0"/>
              </a:rPr>
              <a:t>Quali sono i canali di fruizione preferiti per la gestione dei servizi?</a:t>
            </a:r>
            <a:endParaRPr lang="it-IT" sz="1600" dirty="0"/>
          </a:p>
        </p:txBody>
      </p:sp>
      <p:sp>
        <p:nvSpPr>
          <p:cNvPr id="70" name="Segnaposto testo 7">
            <a:extLst>
              <a:ext uri="{FF2B5EF4-FFF2-40B4-BE49-F238E27FC236}">
                <a16:creationId xmlns:a16="http://schemas.microsoft.com/office/drawing/2014/main" xmlns="" id="{2036D021-4959-410B-9EA9-F240321A8817}"/>
              </a:ext>
            </a:extLst>
          </p:cNvPr>
          <p:cNvSpPr txBox="1">
            <a:spLocks/>
          </p:cNvSpPr>
          <p:nvPr/>
        </p:nvSpPr>
        <p:spPr>
          <a:xfrm>
            <a:off x="6369170"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a:cs typeface="Arial" charset="0"/>
              </a:rPr>
              <a:t>Le campagne promozionali sono efficaci?</a:t>
            </a:r>
            <a:endParaRPr lang="it-IT" sz="1600" dirty="0"/>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it-IT" sz="1600" dirty="0"/>
          </a:p>
        </p:txBody>
      </p:sp>
      <p:sp>
        <p:nvSpPr>
          <p:cNvPr id="30" name="Rettangolo arrotondato 29"/>
          <p:cNvSpPr/>
          <p:nvPr/>
        </p:nvSpPr>
        <p:spPr>
          <a:xfrm>
            <a:off x="2355767" y="189289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1" name="Rettangolo arrotondato 30"/>
          <p:cNvSpPr/>
          <p:nvPr/>
        </p:nvSpPr>
        <p:spPr>
          <a:xfrm>
            <a:off x="-4753546" y="0"/>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a:t>Immagini</a:t>
            </a:r>
          </a:p>
          <a:p>
            <a:r>
              <a:rPr lang="it-IT" sz="1400"/>
              <a:t>1 https://pixabay.com/it/ufficio-business-commercialista-620822/</a:t>
            </a:r>
          </a:p>
          <a:p>
            <a:endParaRPr lang="it-IT" sz="1400"/>
          </a:p>
          <a:p>
            <a:r>
              <a:rPr lang="it-IT" sz="1400"/>
              <a:t>2 https://www.freepik.com/free-photo/top-view-of-a-mobile-phone-secure-payment-on-screen_1281799.htm#term=online banking&amp;page=2&amp;position=21</a:t>
            </a:r>
          </a:p>
          <a:p>
            <a:endParaRPr lang="it-IT" sz="1400"/>
          </a:p>
          <a:p>
            <a:r>
              <a:rPr lang="it-IT" sz="1400"/>
              <a:t>3 https://pixabay.com/it/marketing-digitale-tecnologia-1433427/</a:t>
            </a:r>
          </a:p>
          <a:p>
            <a:endParaRPr lang="it-IT" sz="1400"/>
          </a:p>
          <a:p>
            <a:r>
              <a:rPr lang="it-IT" sz="1400"/>
              <a:t>4 </a:t>
            </a:r>
            <a:r>
              <a:rPr lang="it-IT" sz="1400">
                <a:hlinkClick r:id="rId4"/>
              </a:rPr>
              <a:t>https://www.freepik.com/free-photo/women-holding-social-media-icons_3216142.htm#term=google&amp;page=1&amp;position=19</a:t>
            </a:r>
            <a:endParaRPr lang="it-IT" sz="1400"/>
          </a:p>
          <a:p>
            <a:endParaRPr lang="it-IT" sz="1400"/>
          </a:p>
          <a:p>
            <a:r>
              <a:rPr lang="it-IT" sz="1400"/>
              <a:t> </a:t>
            </a:r>
          </a:p>
          <a:p>
            <a:endParaRPr lang="it-IT" sz="1400" dirty="0"/>
          </a:p>
        </p:txBody>
      </p:sp>
      <p:pic>
        <p:nvPicPr>
          <p:cNvPr id="9222" name="Picture 6"/>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108960" y="529064"/>
            <a:ext cx="2923331" cy="1947330"/>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9" name="Rettangolo arrotondato 18"/>
          <p:cNvSpPr/>
          <p:nvPr/>
        </p:nvSpPr>
        <p:spPr>
          <a:xfrm>
            <a:off x="5506790" y="2144102"/>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2</a:t>
            </a:r>
          </a:p>
        </p:txBody>
      </p:sp>
      <p:pic>
        <p:nvPicPr>
          <p:cNvPr id="9224" name="Picture 8"/>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166782" y="533122"/>
            <a:ext cx="2914907" cy="1943272"/>
          </a:xfrm>
          <a:prstGeom prst="flowChartDocument">
            <a:avLst/>
          </a:prstGeom>
          <a:noFill/>
          <a:extLst>
            <a:ext uri="{909E8E84-426E-40DD-AFC4-6F175D3DCCD1}">
              <a14:hiddenFill xmlns:a14="http://schemas.microsoft.com/office/drawing/2010/main">
                <a:solidFill>
                  <a:srgbClr val="FFFFFF"/>
                </a:solidFill>
              </a14:hiddenFill>
            </a:ext>
          </a:extLst>
        </p:spPr>
      </p:pic>
      <p:pic>
        <p:nvPicPr>
          <p:cNvPr id="9226" name="Picture 10"/>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227273" y="460834"/>
            <a:ext cx="2948363" cy="213738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7" name="Rettangolo arrotondato 16"/>
          <p:cNvSpPr/>
          <p:nvPr/>
        </p:nvSpPr>
        <p:spPr>
          <a:xfrm>
            <a:off x="11607207" y="2144102"/>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4</a:t>
            </a:r>
          </a:p>
        </p:txBody>
      </p:sp>
      <p:sp>
        <p:nvSpPr>
          <p:cNvPr id="32" name="Rettangolo arrotondato 31"/>
          <p:cNvSpPr/>
          <p:nvPr/>
        </p:nvSpPr>
        <p:spPr>
          <a:xfrm>
            <a:off x="8562131" y="2091731"/>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a:t>
            </a:r>
          </a:p>
        </p:txBody>
      </p:sp>
      <p:sp>
        <p:nvSpPr>
          <p:cNvPr id="22" name="Segnaposto testo 7">
            <a:extLst>
              <a:ext uri="{FF2B5EF4-FFF2-40B4-BE49-F238E27FC236}">
                <a16:creationId xmlns:a16="http://schemas.microsoft.com/office/drawing/2014/main" xmlns="" id="{2036D021-4959-410B-9EA9-F240321A8817}"/>
              </a:ext>
            </a:extLst>
          </p:cNvPr>
          <p:cNvSpPr txBox="1">
            <a:spLocks/>
          </p:cNvSpPr>
          <p:nvPr/>
        </p:nvSpPr>
        <p:spPr>
          <a:xfrm>
            <a:off x="9578197" y="2738717"/>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a:cs typeface="Arial" charset="0"/>
              </a:rPr>
              <a:t>Come viene percepito l’ingresso della PSD2 dai clienti?</a:t>
            </a:r>
            <a:endParaRPr lang="it-IT" sz="1600" dirty="0"/>
          </a:p>
        </p:txBody>
      </p:sp>
    </p:spTree>
    <p:extLst>
      <p:ext uri="{BB962C8B-B14F-4D97-AF65-F5344CB8AC3E}">
        <p14:creationId xmlns:p14="http://schemas.microsoft.com/office/powerpoint/2010/main" val="34534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xmlns="" id="{2E77C718-C7E0-414B-80E6-2D4C88F73F70}"/>
              </a:ext>
            </a:extLst>
          </p:cNvPr>
          <p:cNvSpPr/>
          <p:nvPr/>
        </p:nvSpPr>
        <p:spPr>
          <a:xfrm>
            <a:off x="-2357" y="493978"/>
            <a:ext cx="7881083" cy="4901960"/>
          </a:xfrm>
          <a:prstGeom prst="rect">
            <a:avLst/>
          </a:prstGeom>
          <a:solidFill>
            <a:schemeClr val="tx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9" name="Elaborazione 38">
            <a:extLst>
              <a:ext uri="{FF2B5EF4-FFF2-40B4-BE49-F238E27FC236}">
                <a16:creationId xmlns:a16="http://schemas.microsoft.com/office/drawing/2014/main" xmlns="" id="{F67B368A-4213-46C0-8C39-E41D98877322}"/>
              </a:ext>
            </a:extLst>
          </p:cNvPr>
          <p:cNvSpPr/>
          <p:nvPr/>
        </p:nvSpPr>
        <p:spPr>
          <a:xfrm>
            <a:off x="15250" y="3365376"/>
            <a:ext cx="8816196" cy="3499325"/>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19</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PSD2 nella percezione  dei clienti 3/5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defRPr/>
            </a:pPr>
            <a:r>
              <a:rPr lang="it-IT" sz="1400" b="1">
                <a:solidFill>
                  <a:prstClr val="black"/>
                </a:solidFill>
              </a:rPr>
              <a:t>Note sviluppo</a:t>
            </a:r>
          </a:p>
          <a:p>
            <a:pPr lvl="0">
              <a:defRPr/>
            </a:pPr>
            <a:endParaRPr lang="it-IT" sz="1400">
              <a:solidFill>
                <a:prstClr val="black"/>
              </a:solidFill>
            </a:endParaRPr>
          </a:p>
          <a:p>
            <a:pPr lvl="0">
              <a:defRPr/>
            </a:pPr>
            <a:r>
              <a:rPr lang="it-IT" sz="1400" b="1">
                <a:solidFill>
                  <a:prstClr val="black"/>
                </a:solidFill>
              </a:rPr>
              <a:t>Immagine</a:t>
            </a:r>
          </a:p>
          <a:p>
            <a:pPr lvl="0">
              <a:defRPr/>
            </a:pPr>
            <a:r>
              <a:rPr lang="it-IT" sz="1400">
                <a:solidFill>
                  <a:prstClr val="black"/>
                </a:solidFill>
              </a:rPr>
              <a:t>https://www.freepik.com/free-photo/elegant-woman-with-a-laptop-listening-to-music_965080.htm#term=clients&amp;page=1&amp;position=39</a:t>
            </a: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154128" y="801519"/>
            <a:ext cx="6370724" cy="5706782"/>
          </a:xfrm>
          <a:prstGeom prst="flowChartDocument">
            <a:avLst/>
          </a:prstGeom>
          <a:blipFill dpi="0" rotWithShape="0">
            <a:blip r:embed="rId3"/>
            <a:srcRect/>
            <a:stretch>
              <a:fillRect l="-2000" r="-2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4" name="Rettangolo arrotondato 44">
            <a:extLst>
              <a:ext uri="{FF2B5EF4-FFF2-40B4-BE49-F238E27FC236}">
                <a16:creationId xmlns:a16="http://schemas.microsoft.com/office/drawing/2014/main" xmlns="" id="{B0185EF4-5F26-4E46-B833-22A3FA41B37A}"/>
              </a:ext>
            </a:extLst>
          </p:cNvPr>
          <p:cNvSpPr/>
          <p:nvPr/>
        </p:nvSpPr>
        <p:spPr>
          <a:xfrm>
            <a:off x="-215976" y="292080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76" name="Rettangolo arrotondato 44">
            <a:extLst>
              <a:ext uri="{FF2B5EF4-FFF2-40B4-BE49-F238E27FC236}">
                <a16:creationId xmlns:a16="http://schemas.microsoft.com/office/drawing/2014/main" xmlns="" id="{2AC52FA0-EC35-41D6-AC5D-97B8C3FA265E}"/>
              </a:ext>
            </a:extLst>
          </p:cNvPr>
          <p:cNvSpPr/>
          <p:nvPr/>
        </p:nvSpPr>
        <p:spPr>
          <a:xfrm>
            <a:off x="376471" y="3979984"/>
            <a:ext cx="692683" cy="38838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7-10</a:t>
            </a:r>
            <a:endParaRPr lang="it-IT" dirty="0"/>
          </a:p>
        </p:txBody>
      </p:sp>
      <p:sp>
        <p:nvSpPr>
          <p:cNvPr id="38" name="CasellaDiTesto 37">
            <a:extLst>
              <a:ext uri="{FF2B5EF4-FFF2-40B4-BE49-F238E27FC236}">
                <a16:creationId xmlns:a16="http://schemas.microsoft.com/office/drawing/2014/main" xmlns="" id="{C48FDC8B-5F4C-4153-8B81-E76D9262D3A1}"/>
              </a:ext>
            </a:extLst>
          </p:cNvPr>
          <p:cNvSpPr txBox="1"/>
          <p:nvPr/>
        </p:nvSpPr>
        <p:spPr>
          <a:xfrm>
            <a:off x="763859" y="4261005"/>
            <a:ext cx="6019950" cy="369332"/>
          </a:xfrm>
          <a:prstGeom prst="rect">
            <a:avLst/>
          </a:prstGeom>
          <a:noFill/>
        </p:spPr>
        <p:txBody>
          <a:bodyPr wrap="square" rtlCol="0">
            <a:spAutoFit/>
          </a:bodyPr>
          <a:lstStyle/>
          <a:p>
            <a:pPr lvl="0"/>
            <a:r>
              <a:rPr lang="it-IT">
                <a:solidFill>
                  <a:schemeClr val="tx1">
                    <a:lumMod val="85000"/>
                  </a:schemeClr>
                </a:solidFill>
              </a:rPr>
              <a:t>Ottimizzazione/miglioramento dell’esperienza</a:t>
            </a:r>
          </a:p>
        </p:txBody>
      </p:sp>
      <p:sp>
        <p:nvSpPr>
          <p:cNvPr id="40" name="CasellaDiTesto 39">
            <a:extLst>
              <a:ext uri="{FF2B5EF4-FFF2-40B4-BE49-F238E27FC236}">
                <a16:creationId xmlns:a16="http://schemas.microsoft.com/office/drawing/2014/main" xmlns="" id="{A385FA13-C185-4A69-BD0B-9331979FAD82}"/>
              </a:ext>
            </a:extLst>
          </p:cNvPr>
          <p:cNvSpPr txBox="1"/>
          <p:nvPr/>
        </p:nvSpPr>
        <p:spPr>
          <a:xfrm>
            <a:off x="421368" y="3593111"/>
            <a:ext cx="2385013" cy="369332"/>
          </a:xfrm>
          <a:prstGeom prst="rect">
            <a:avLst/>
          </a:prstGeom>
          <a:noFill/>
        </p:spPr>
        <p:txBody>
          <a:bodyPr wrap="square" rtlCol="0">
            <a:spAutoFit/>
          </a:bodyPr>
          <a:lstStyle/>
          <a:p>
            <a:pPr lvl="0"/>
            <a:r>
              <a:rPr lang="it-IT" b="1">
                <a:solidFill>
                  <a:schemeClr val="tx1">
                    <a:lumMod val="85000"/>
                  </a:schemeClr>
                </a:solidFill>
              </a:rPr>
              <a:t>Impatti della PSD2</a:t>
            </a:r>
          </a:p>
        </p:txBody>
      </p:sp>
      <p:sp>
        <p:nvSpPr>
          <p:cNvPr id="75" name="Rettangolo arrotondato 44">
            <a:extLst>
              <a:ext uri="{FF2B5EF4-FFF2-40B4-BE49-F238E27FC236}">
                <a16:creationId xmlns:a16="http://schemas.microsoft.com/office/drawing/2014/main" xmlns="" id="{12E29C9B-EB89-4E20-9BAF-B927BC08AE4C}"/>
              </a:ext>
            </a:extLst>
          </p:cNvPr>
          <p:cNvSpPr/>
          <p:nvPr/>
        </p:nvSpPr>
        <p:spPr>
          <a:xfrm>
            <a:off x="-53960" y="365336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41" name="Rettangolo arrotondato 44">
            <a:extLst>
              <a:ext uri="{FF2B5EF4-FFF2-40B4-BE49-F238E27FC236}">
                <a16:creationId xmlns:a16="http://schemas.microsoft.com/office/drawing/2014/main" xmlns="" id="{E92A1950-4058-42D9-84B3-CA6B8E09BCEF}"/>
              </a:ext>
            </a:extLst>
          </p:cNvPr>
          <p:cNvSpPr/>
          <p:nvPr/>
        </p:nvSpPr>
        <p:spPr>
          <a:xfrm>
            <a:off x="8552807" y="140808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9" name="Rettangolo 28">
            <a:extLst>
              <a:ext uri="{FF2B5EF4-FFF2-40B4-BE49-F238E27FC236}">
                <a16:creationId xmlns:a16="http://schemas.microsoft.com/office/drawing/2014/main" xmlns="" id="{07B12942-BE1D-4318-8632-2B471A83F213}"/>
              </a:ext>
            </a:extLst>
          </p:cNvPr>
          <p:cNvSpPr/>
          <p:nvPr/>
        </p:nvSpPr>
        <p:spPr>
          <a:xfrm>
            <a:off x="2835093" y="1518302"/>
            <a:ext cx="3039669" cy="369332"/>
          </a:xfrm>
          <a:prstGeom prst="rect">
            <a:avLst/>
          </a:prstGeom>
        </p:spPr>
        <p:txBody>
          <a:bodyPr wrap="square">
            <a:spAutoFit/>
          </a:bodyPr>
          <a:lstStyle/>
          <a:p>
            <a:pPr lvl="0"/>
            <a:r>
              <a:rPr lang="it-IT" dirty="0">
                <a:solidFill>
                  <a:schemeClr val="bg1">
                    <a:lumMod val="65000"/>
                    <a:lumOff val="35000"/>
                  </a:schemeClr>
                </a:solidFill>
              </a:rPr>
              <a:t>Molto </a:t>
            </a:r>
            <a:r>
              <a:rPr lang="it-IT" dirty="0" smtClean="0">
                <a:solidFill>
                  <a:schemeClr val="bg1">
                    <a:lumMod val="65000"/>
                    <a:lumOff val="35000"/>
                  </a:schemeClr>
                </a:solidFill>
              </a:rPr>
              <a:t>propenso</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30" name="Rettangolo 29">
            <a:extLst>
              <a:ext uri="{FF2B5EF4-FFF2-40B4-BE49-F238E27FC236}">
                <a16:creationId xmlns:a16="http://schemas.microsoft.com/office/drawing/2014/main" xmlns="" id="{6701F7E2-24D3-441E-BE51-785A789B6813}"/>
              </a:ext>
            </a:extLst>
          </p:cNvPr>
          <p:cNvSpPr/>
          <p:nvPr/>
        </p:nvSpPr>
        <p:spPr>
          <a:xfrm>
            <a:off x="2835093" y="1934521"/>
            <a:ext cx="3039669" cy="455189"/>
          </a:xfrm>
          <a:prstGeom prst="rect">
            <a:avLst/>
          </a:prstGeom>
        </p:spPr>
        <p:txBody>
          <a:bodyPr wrap="square">
            <a:spAutoFit/>
          </a:bodyPr>
          <a:lstStyle/>
          <a:p>
            <a:pPr lvl="0">
              <a:lnSpc>
                <a:spcPct val="150000"/>
              </a:lnSpc>
            </a:pPr>
            <a:r>
              <a:rPr lang="it-IT">
                <a:solidFill>
                  <a:schemeClr val="bg1">
                    <a:lumMod val="65000"/>
                    <a:lumOff val="35000"/>
                  </a:schemeClr>
                </a:solidFill>
              </a:rPr>
              <a:t>Abbastanza propenso</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31" name="Goccia 30">
            <a:extLst>
              <a:ext uri="{FF2B5EF4-FFF2-40B4-BE49-F238E27FC236}">
                <a16:creationId xmlns:a16="http://schemas.microsoft.com/office/drawing/2014/main" xmlns="" id="{DB23B433-2A79-40BA-9793-88E6CAB2D013}"/>
              </a:ext>
            </a:extLst>
          </p:cNvPr>
          <p:cNvSpPr/>
          <p:nvPr/>
        </p:nvSpPr>
        <p:spPr>
          <a:xfrm rot="1905374">
            <a:off x="2518915" y="1619628"/>
            <a:ext cx="263725" cy="274338"/>
          </a:xfrm>
          <a:prstGeom prst="teardrop">
            <a:avLst>
              <a:gd name="adj" fmla="val 102018"/>
            </a:avLst>
          </a:prstGeom>
          <a:solidFill>
            <a:srgbClr val="0095D7"/>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2" name="Goccia 31">
            <a:extLst>
              <a:ext uri="{FF2B5EF4-FFF2-40B4-BE49-F238E27FC236}">
                <a16:creationId xmlns:a16="http://schemas.microsoft.com/office/drawing/2014/main" xmlns="" id="{16EF2B2C-8CF8-4176-AB6F-5B287BF29425}"/>
              </a:ext>
            </a:extLst>
          </p:cNvPr>
          <p:cNvSpPr/>
          <p:nvPr/>
        </p:nvSpPr>
        <p:spPr>
          <a:xfrm rot="1905374">
            <a:off x="2518916" y="2136198"/>
            <a:ext cx="263725" cy="274338"/>
          </a:xfrm>
          <a:prstGeom prst="teardrop">
            <a:avLst>
              <a:gd name="adj" fmla="val 102018"/>
            </a:avLst>
          </a:prstGeom>
          <a:solidFill>
            <a:srgbClr val="71207A"/>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pic>
        <p:nvPicPr>
          <p:cNvPr id="3" name="Immagine 2">
            <a:extLst>
              <a:ext uri="{FF2B5EF4-FFF2-40B4-BE49-F238E27FC236}">
                <a16:creationId xmlns:a16="http://schemas.microsoft.com/office/drawing/2014/main" xmlns="" id="{5691A5B5-CA97-4A33-A47D-5D4E03725423}"/>
              </a:ext>
            </a:extLst>
          </p:cNvPr>
          <p:cNvPicPr>
            <a:picLocks noChangeAspect="1"/>
          </p:cNvPicPr>
          <p:nvPr/>
        </p:nvPicPr>
        <p:blipFill>
          <a:blip r:embed="rId4"/>
          <a:stretch>
            <a:fillRect/>
          </a:stretch>
        </p:blipFill>
        <p:spPr>
          <a:xfrm>
            <a:off x="191261" y="617735"/>
            <a:ext cx="2085975" cy="2143125"/>
          </a:xfrm>
          <a:prstGeom prst="rect">
            <a:avLst/>
          </a:prstGeom>
        </p:spPr>
      </p:pic>
      <p:sp>
        <p:nvSpPr>
          <p:cNvPr id="45" name="Rettangolo arrotondato 44"/>
          <p:cNvSpPr/>
          <p:nvPr/>
        </p:nvSpPr>
        <p:spPr>
          <a:xfrm>
            <a:off x="148159" y="61773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2" name="Rettangolo arrotondato 44">
            <a:extLst>
              <a:ext uri="{FF2B5EF4-FFF2-40B4-BE49-F238E27FC236}">
                <a16:creationId xmlns:a16="http://schemas.microsoft.com/office/drawing/2014/main" xmlns="" id="{C3DB94B0-1585-4042-8018-F7EA6E3BAC83}"/>
              </a:ext>
            </a:extLst>
          </p:cNvPr>
          <p:cNvSpPr/>
          <p:nvPr/>
        </p:nvSpPr>
        <p:spPr>
          <a:xfrm>
            <a:off x="1507026" y="8504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0" name="Rettangolo arrotondato 44">
            <a:extLst>
              <a:ext uri="{FF2B5EF4-FFF2-40B4-BE49-F238E27FC236}">
                <a16:creationId xmlns:a16="http://schemas.microsoft.com/office/drawing/2014/main" xmlns="" id="{4FF25D1F-B572-42E9-933E-7663AC3E5C69}"/>
              </a:ext>
            </a:extLst>
          </p:cNvPr>
          <p:cNvSpPr/>
          <p:nvPr/>
        </p:nvSpPr>
        <p:spPr>
          <a:xfrm>
            <a:off x="407898" y="207579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33" name="Rettangolo 32">
            <a:extLst>
              <a:ext uri="{FF2B5EF4-FFF2-40B4-BE49-F238E27FC236}">
                <a16:creationId xmlns:a16="http://schemas.microsoft.com/office/drawing/2014/main" xmlns="" id="{EA75C032-FF8A-43AB-8DB8-61E7D08CEF08}"/>
              </a:ext>
            </a:extLst>
          </p:cNvPr>
          <p:cNvSpPr/>
          <p:nvPr/>
        </p:nvSpPr>
        <p:spPr>
          <a:xfrm>
            <a:off x="2406368" y="707304"/>
            <a:ext cx="4015245" cy="646331"/>
          </a:xfrm>
          <a:prstGeom prst="rect">
            <a:avLst/>
          </a:prstGeom>
        </p:spPr>
        <p:txBody>
          <a:bodyPr wrap="square">
            <a:spAutoFit/>
          </a:bodyPr>
          <a:lstStyle/>
          <a:p>
            <a:pPr lvl="0"/>
            <a:r>
              <a:rPr lang="it-IT" b="1">
                <a:solidFill>
                  <a:schemeClr val="bg1">
                    <a:lumMod val="65000"/>
                    <a:lumOff val="35000"/>
                  </a:schemeClr>
                </a:solidFill>
              </a:rPr>
              <a:t>Propensione all’utilizzo di un unico strumento digitale</a:t>
            </a:r>
            <a:endParaRPr kumimoji="0" lang="it-IT" sz="1800" b="1"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34" name="Rettangolo arrotondato 44">
            <a:extLst>
              <a:ext uri="{FF2B5EF4-FFF2-40B4-BE49-F238E27FC236}">
                <a16:creationId xmlns:a16="http://schemas.microsoft.com/office/drawing/2014/main" xmlns="" id="{C9DA1BA7-EAA6-425B-BB81-66DCB844C794}"/>
              </a:ext>
            </a:extLst>
          </p:cNvPr>
          <p:cNvSpPr/>
          <p:nvPr/>
        </p:nvSpPr>
        <p:spPr>
          <a:xfrm>
            <a:off x="2223756" y="166922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5" name="Rettangolo arrotondato 44">
            <a:extLst>
              <a:ext uri="{FF2B5EF4-FFF2-40B4-BE49-F238E27FC236}">
                <a16:creationId xmlns:a16="http://schemas.microsoft.com/office/drawing/2014/main" xmlns="" id="{A1E7EF1F-3AC1-40DD-B6BD-E0F24A89DC46}"/>
              </a:ext>
            </a:extLst>
          </p:cNvPr>
          <p:cNvSpPr/>
          <p:nvPr/>
        </p:nvSpPr>
        <p:spPr>
          <a:xfrm>
            <a:off x="2077251" y="221806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3" name="Rettangolo arrotondato 44">
            <a:extLst>
              <a:ext uri="{FF2B5EF4-FFF2-40B4-BE49-F238E27FC236}">
                <a16:creationId xmlns:a16="http://schemas.microsoft.com/office/drawing/2014/main" xmlns="" id="{ED75D02F-7CA2-4B4D-8E3F-F0F1FB9DC573}"/>
              </a:ext>
            </a:extLst>
          </p:cNvPr>
          <p:cNvSpPr/>
          <p:nvPr/>
        </p:nvSpPr>
        <p:spPr>
          <a:xfrm>
            <a:off x="2134229" y="57569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44" name="Rettangolo 43">
            <a:extLst>
              <a:ext uri="{FF2B5EF4-FFF2-40B4-BE49-F238E27FC236}">
                <a16:creationId xmlns:a16="http://schemas.microsoft.com/office/drawing/2014/main" xmlns="" id="{732BC5C3-7373-49AD-8787-8D1251C12109}"/>
              </a:ext>
            </a:extLst>
          </p:cNvPr>
          <p:cNvSpPr/>
          <p:nvPr/>
        </p:nvSpPr>
        <p:spPr>
          <a:xfrm>
            <a:off x="131047" y="2793608"/>
            <a:ext cx="6537195" cy="455189"/>
          </a:xfrm>
          <a:prstGeom prst="rect">
            <a:avLst/>
          </a:prstGeom>
        </p:spPr>
        <p:txBody>
          <a:bodyPr wrap="square">
            <a:spAutoFit/>
          </a:bodyPr>
          <a:lstStyle/>
          <a:p>
            <a:pPr lvl="0">
              <a:lnSpc>
                <a:spcPct val="150000"/>
              </a:lnSpc>
            </a:pPr>
            <a:r>
              <a:rPr lang="it-IT" b="1" dirty="0">
                <a:solidFill>
                  <a:schemeClr val="bg1">
                    <a:lumMod val="65000"/>
                    <a:lumOff val="35000"/>
                  </a:schemeClr>
                </a:solidFill>
              </a:rPr>
              <a:t>Senza distinzione </a:t>
            </a:r>
            <a:r>
              <a:rPr lang="it-IT" dirty="0">
                <a:solidFill>
                  <a:schemeClr val="bg1">
                    <a:lumMod val="65000"/>
                    <a:lumOff val="35000"/>
                  </a:schemeClr>
                </a:solidFill>
              </a:rPr>
              <a:t>in funzione della </a:t>
            </a:r>
            <a:r>
              <a:rPr lang="it-IT" dirty="0" err="1">
                <a:solidFill>
                  <a:schemeClr val="bg1">
                    <a:lumMod val="65000"/>
                    <a:lumOff val="35000"/>
                  </a:schemeClr>
                </a:solidFill>
              </a:rPr>
              <a:t>multibancarizzazione</a:t>
            </a:r>
            <a:r>
              <a:rPr lang="it-IT" dirty="0">
                <a:solidFill>
                  <a:schemeClr val="bg1">
                    <a:lumMod val="65000"/>
                    <a:lumOff val="35000"/>
                  </a:schemeClr>
                </a:solidFill>
              </a:rPr>
              <a:t>.</a:t>
            </a:r>
            <a:endParaRPr kumimoji="0" lang="it-IT" sz="1800" b="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46" name="CasellaDiTesto 45">
            <a:extLst>
              <a:ext uri="{FF2B5EF4-FFF2-40B4-BE49-F238E27FC236}">
                <a16:creationId xmlns:a16="http://schemas.microsoft.com/office/drawing/2014/main" xmlns="" id="{CF6DD6BF-F399-4496-A0CE-2E86B9E3D084}"/>
              </a:ext>
            </a:extLst>
          </p:cNvPr>
          <p:cNvSpPr txBox="1"/>
          <p:nvPr/>
        </p:nvSpPr>
        <p:spPr>
          <a:xfrm>
            <a:off x="763859" y="4780364"/>
            <a:ext cx="6019950" cy="646331"/>
          </a:xfrm>
          <a:prstGeom prst="rect">
            <a:avLst/>
          </a:prstGeom>
          <a:noFill/>
        </p:spPr>
        <p:txBody>
          <a:bodyPr wrap="square" rtlCol="0">
            <a:spAutoFit/>
          </a:bodyPr>
          <a:lstStyle/>
          <a:p>
            <a:pPr lvl="0"/>
            <a:r>
              <a:rPr lang="it-IT">
                <a:solidFill>
                  <a:schemeClr val="tx1">
                    <a:lumMod val="85000"/>
                  </a:schemeClr>
                </a:solidFill>
              </a:rPr>
              <a:t>Posizionamento degli Account Information Services Providers (AISP)</a:t>
            </a:r>
          </a:p>
        </p:txBody>
      </p:sp>
      <p:sp>
        <p:nvSpPr>
          <p:cNvPr id="47" name="CasellaDiTesto 46">
            <a:extLst>
              <a:ext uri="{FF2B5EF4-FFF2-40B4-BE49-F238E27FC236}">
                <a16:creationId xmlns:a16="http://schemas.microsoft.com/office/drawing/2014/main" xmlns="" id="{7F5491FB-0488-4494-B130-F24856CD8A2C}"/>
              </a:ext>
            </a:extLst>
          </p:cNvPr>
          <p:cNvSpPr txBox="1"/>
          <p:nvPr/>
        </p:nvSpPr>
        <p:spPr>
          <a:xfrm>
            <a:off x="741346" y="5574213"/>
            <a:ext cx="6019950" cy="369332"/>
          </a:xfrm>
          <a:prstGeom prst="rect">
            <a:avLst/>
          </a:prstGeom>
          <a:noFill/>
        </p:spPr>
        <p:txBody>
          <a:bodyPr wrap="square" rtlCol="0">
            <a:spAutoFit/>
          </a:bodyPr>
          <a:lstStyle/>
          <a:p>
            <a:pPr lvl="0"/>
            <a:r>
              <a:rPr lang="it-IT">
                <a:solidFill>
                  <a:schemeClr val="tx1">
                    <a:lumMod val="85000"/>
                  </a:schemeClr>
                </a:solidFill>
              </a:rPr>
              <a:t>Crescita del livello di multibancarizzazione</a:t>
            </a:r>
          </a:p>
        </p:txBody>
      </p:sp>
      <p:sp>
        <p:nvSpPr>
          <p:cNvPr id="49" name="CasellaDiTesto 48">
            <a:extLst>
              <a:ext uri="{FF2B5EF4-FFF2-40B4-BE49-F238E27FC236}">
                <a16:creationId xmlns:a16="http://schemas.microsoft.com/office/drawing/2014/main" xmlns="" id="{EF321E4A-0E88-4FB9-ABBB-A6B23A3EBC03}"/>
              </a:ext>
            </a:extLst>
          </p:cNvPr>
          <p:cNvSpPr txBox="1"/>
          <p:nvPr/>
        </p:nvSpPr>
        <p:spPr>
          <a:xfrm>
            <a:off x="763859" y="6103277"/>
            <a:ext cx="6019950" cy="646331"/>
          </a:xfrm>
          <a:prstGeom prst="rect">
            <a:avLst/>
          </a:prstGeom>
          <a:noFill/>
        </p:spPr>
        <p:txBody>
          <a:bodyPr wrap="square" rtlCol="0">
            <a:spAutoFit/>
          </a:bodyPr>
          <a:lstStyle/>
          <a:p>
            <a:pPr lvl="0"/>
            <a:r>
              <a:rPr lang="it-IT">
                <a:solidFill>
                  <a:schemeClr val="tx1">
                    <a:lumMod val="85000"/>
                  </a:schemeClr>
                </a:solidFill>
              </a:rPr>
              <a:t>Semplificazione delle esperienze anche per soggetti multibancarizzati</a:t>
            </a:r>
          </a:p>
        </p:txBody>
      </p:sp>
      <p:sp>
        <p:nvSpPr>
          <p:cNvPr id="50" name="Goccia 49">
            <a:extLst>
              <a:ext uri="{FF2B5EF4-FFF2-40B4-BE49-F238E27FC236}">
                <a16:creationId xmlns:a16="http://schemas.microsoft.com/office/drawing/2014/main" xmlns="" id="{9458E517-DF02-4A66-A8CC-1D5192A02F09}"/>
              </a:ext>
            </a:extLst>
          </p:cNvPr>
          <p:cNvSpPr/>
          <p:nvPr/>
        </p:nvSpPr>
        <p:spPr>
          <a:xfrm rot="1905374">
            <a:off x="365588" y="4353003"/>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1" name="Goccia 50">
            <a:extLst>
              <a:ext uri="{FF2B5EF4-FFF2-40B4-BE49-F238E27FC236}">
                <a16:creationId xmlns:a16="http://schemas.microsoft.com/office/drawing/2014/main" xmlns="" id="{B58EC500-CB14-4645-BA2D-66FEBBF1D6E7}"/>
              </a:ext>
            </a:extLst>
          </p:cNvPr>
          <p:cNvSpPr/>
          <p:nvPr/>
        </p:nvSpPr>
        <p:spPr>
          <a:xfrm rot="1905374">
            <a:off x="348754" y="4923321"/>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2" name="Goccia 51">
            <a:extLst>
              <a:ext uri="{FF2B5EF4-FFF2-40B4-BE49-F238E27FC236}">
                <a16:creationId xmlns:a16="http://schemas.microsoft.com/office/drawing/2014/main" xmlns="" id="{4A365FB6-2B6B-4010-804B-D8106318EBCF}"/>
              </a:ext>
            </a:extLst>
          </p:cNvPr>
          <p:cNvSpPr/>
          <p:nvPr/>
        </p:nvSpPr>
        <p:spPr>
          <a:xfrm rot="1905374">
            <a:off x="337844" y="5667729"/>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3" name="Goccia 52">
            <a:extLst>
              <a:ext uri="{FF2B5EF4-FFF2-40B4-BE49-F238E27FC236}">
                <a16:creationId xmlns:a16="http://schemas.microsoft.com/office/drawing/2014/main" xmlns="" id="{E1953985-FE28-4E67-8003-2D406A32A605}"/>
              </a:ext>
            </a:extLst>
          </p:cNvPr>
          <p:cNvSpPr/>
          <p:nvPr/>
        </p:nvSpPr>
        <p:spPr>
          <a:xfrm rot="1905374">
            <a:off x="348755" y="6249576"/>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58990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5" y="2860869"/>
            <a:ext cx="5988302" cy="3973488"/>
          </a:xfrm>
          <a:prstGeom prst="rect">
            <a:avLst/>
          </a:prstGeom>
        </p:spPr>
      </p:pic>
      <p:sp>
        <p:nvSpPr>
          <p:cNvPr id="12" name="Documento 11"/>
          <p:cNvSpPr/>
          <p:nvPr/>
        </p:nvSpPr>
        <p:spPr>
          <a:xfrm>
            <a:off x="-13525" y="338554"/>
            <a:ext cx="5991424" cy="3700322"/>
          </a:xfrm>
          <a:prstGeom prst="flowChartDocument">
            <a:avLst/>
          </a:prstGeom>
          <a:solidFill>
            <a:srgbClr val="B68E1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12670" y="-10783"/>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20</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PSD2 nella percezione  dei clienti 4/5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r>
              <a:rPr lang="it-IT">
                <a:solidFill>
                  <a:prstClr val="black"/>
                </a:solidFill>
                <a:latin typeface="Century Gothic"/>
              </a:rPr>
              <a:t>In sincro con audio 6 si ripete icona di audio 2 oppure la stessa viene evidenziata</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https://pixabay.com/it/blocco-catena-personale-2850276/</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entury Gothic"/>
                <a:ea typeface="+mn-ea"/>
                <a:cs typeface="+mn-cs"/>
              </a:rPr>
              <a:t>1</a:t>
            </a:r>
          </a:p>
        </p:txBody>
      </p:sp>
      <p:sp>
        <p:nvSpPr>
          <p:cNvPr id="7" name="Rettangolo 6"/>
          <p:cNvSpPr/>
          <p:nvPr/>
        </p:nvSpPr>
        <p:spPr>
          <a:xfrm>
            <a:off x="7431463" y="1528336"/>
            <a:ext cx="3431193"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entury Gothic"/>
                <a:ea typeface="+mn-ea"/>
                <a:cs typeface="+mn-cs"/>
              </a:rPr>
              <a:t>BENEFICIO IMMEDIATO</a:t>
            </a:r>
          </a:p>
        </p:txBody>
      </p:sp>
      <p:sp>
        <p:nvSpPr>
          <p:cNvPr id="11" name="CasellaDiTesto 10"/>
          <p:cNvSpPr txBox="1"/>
          <p:nvPr/>
        </p:nvSpPr>
        <p:spPr>
          <a:xfrm>
            <a:off x="6256577" y="2610405"/>
            <a:ext cx="2730071" cy="923330"/>
          </a:xfrm>
          <a:prstGeom prst="rect">
            <a:avLst/>
          </a:prstGeom>
          <a:noFill/>
        </p:spPr>
        <p:txBody>
          <a:bodyPr wrap="square" rtlCol="0">
            <a:spAutoFit/>
          </a:bodyPr>
          <a:lstStyle/>
          <a:p>
            <a:pPr lvl="0">
              <a:defRPr/>
            </a:pPr>
            <a:r>
              <a:rPr lang="it-IT">
                <a:solidFill>
                  <a:prstClr val="white"/>
                </a:solidFill>
              </a:rPr>
              <a:t>Coupon da spendere su siti di e-commerce o negozi fisici. </a:t>
            </a:r>
            <a:endParaRPr kumimoji="0" lang="it-IT" sz="180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3" name="Rettangolo 42"/>
          <p:cNvSpPr/>
          <p:nvPr/>
        </p:nvSpPr>
        <p:spPr>
          <a:xfrm>
            <a:off x="317505" y="521783"/>
            <a:ext cx="5874689" cy="646331"/>
          </a:xfrm>
          <a:prstGeom prst="rect">
            <a:avLst/>
          </a:prstGeom>
        </p:spPr>
        <p:txBody>
          <a:bodyPr wrap="square">
            <a:spAutoFit/>
          </a:bodyPr>
          <a:lstStyle/>
          <a:p>
            <a:pPr lvl="0"/>
            <a:r>
              <a:rPr lang="it-IT" b="1">
                <a:solidFill>
                  <a:srgbClr val="6AAC90">
                    <a:lumMod val="40000"/>
                    <a:lumOff val="60000"/>
                  </a:srgbClr>
                </a:solidFill>
              </a:rPr>
              <a:t>Gli operatori tecnologici possono accedere ai propri dati personali non finanziari:</a:t>
            </a:r>
            <a:endParaRPr kumimoji="0" lang="it-IT" sz="1800" b="1" u="none" strike="noStrike" kern="1200" cap="none" spc="0" normalizeH="0" baseline="0" noProof="0" dirty="0">
              <a:ln>
                <a:noFill/>
              </a:ln>
              <a:solidFill>
                <a:srgbClr val="6AAC90">
                  <a:lumMod val="40000"/>
                  <a:lumOff val="60000"/>
                </a:srgbClr>
              </a:solidFill>
              <a:effectLst/>
              <a:uLnTx/>
              <a:uFillTx/>
              <a:latin typeface="Century Gothic"/>
              <a:ea typeface="+mn-ea"/>
              <a:cs typeface="+mn-cs"/>
            </a:endParaRPr>
          </a:p>
        </p:txBody>
      </p:sp>
      <p:pic>
        <p:nvPicPr>
          <p:cNvPr id="15" name="Immagine 14">
            <a:extLst>
              <a:ext uri="{FF2B5EF4-FFF2-40B4-BE49-F238E27FC236}">
                <a16:creationId xmlns:a16="http://schemas.microsoft.com/office/drawing/2014/main" xmlns="" id="{490EC30A-AE5B-4F80-981C-7DE6A962F9A6}"/>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423731" y="1228214"/>
            <a:ext cx="643629" cy="643629"/>
          </a:xfrm>
          <a:prstGeom prst="rect">
            <a:avLst/>
          </a:prstGeom>
        </p:spPr>
      </p:pic>
      <p:sp>
        <p:nvSpPr>
          <p:cNvPr id="17" name="Rettangolo 16">
            <a:extLst>
              <a:ext uri="{FF2B5EF4-FFF2-40B4-BE49-F238E27FC236}">
                <a16:creationId xmlns:a16="http://schemas.microsoft.com/office/drawing/2014/main" xmlns="" id="{F5C29A9E-FC70-471F-A064-233503D02A92}"/>
              </a:ext>
            </a:extLst>
          </p:cNvPr>
          <p:cNvSpPr/>
          <p:nvPr/>
        </p:nvSpPr>
        <p:spPr>
          <a:xfrm>
            <a:off x="3378747" y="1897668"/>
            <a:ext cx="2599152" cy="584775"/>
          </a:xfrm>
          <a:prstGeom prst="rect">
            <a:avLst/>
          </a:prstGeom>
        </p:spPr>
        <p:txBody>
          <a:bodyPr wrap="square">
            <a:spAutoFit/>
          </a:bodyPr>
          <a:lstStyle/>
          <a:p>
            <a:pPr lvl="0"/>
            <a:r>
              <a:rPr lang="it-IT" sz="1600">
                <a:solidFill>
                  <a:srgbClr val="6AAC90">
                    <a:lumMod val="40000"/>
                    <a:lumOff val="60000"/>
                  </a:srgbClr>
                </a:solidFill>
              </a:rPr>
              <a:t>In cambio di maggiori servizi</a:t>
            </a:r>
            <a:endParaRPr kumimoji="0" lang="it-IT" sz="1600" b="0" u="none" strike="noStrike" kern="1200" cap="none" spc="0" normalizeH="0" baseline="0" noProof="0" dirty="0">
              <a:ln>
                <a:noFill/>
              </a:ln>
              <a:solidFill>
                <a:srgbClr val="6AAC90">
                  <a:lumMod val="40000"/>
                  <a:lumOff val="60000"/>
                </a:srgbClr>
              </a:solidFill>
              <a:effectLst/>
              <a:uLnTx/>
              <a:uFillTx/>
              <a:latin typeface="Century Gothic"/>
              <a:ea typeface="+mn-ea"/>
              <a:cs typeface="+mn-cs"/>
            </a:endParaRPr>
          </a:p>
        </p:txBody>
      </p:sp>
      <p:sp>
        <p:nvSpPr>
          <p:cNvPr id="18" name="Rettangolo 17">
            <a:extLst>
              <a:ext uri="{FF2B5EF4-FFF2-40B4-BE49-F238E27FC236}">
                <a16:creationId xmlns:a16="http://schemas.microsoft.com/office/drawing/2014/main" xmlns="" id="{9C6EF1C1-B689-45D3-A0FB-766C4405A43D}"/>
              </a:ext>
            </a:extLst>
          </p:cNvPr>
          <p:cNvSpPr/>
          <p:nvPr/>
        </p:nvSpPr>
        <p:spPr>
          <a:xfrm>
            <a:off x="804905" y="2665965"/>
            <a:ext cx="5829215" cy="646331"/>
          </a:xfrm>
          <a:prstGeom prst="rect">
            <a:avLst/>
          </a:prstGeom>
        </p:spPr>
        <p:txBody>
          <a:bodyPr wrap="square">
            <a:spAutoFit/>
          </a:bodyPr>
          <a:lstStyle/>
          <a:p>
            <a:pPr lvl="0"/>
            <a:r>
              <a:rPr lang="it-IT">
                <a:solidFill>
                  <a:srgbClr val="6AAC90">
                    <a:lumMod val="40000"/>
                    <a:lumOff val="60000"/>
                  </a:srgbClr>
                </a:solidFill>
              </a:rPr>
              <a:t>Interesse a ricevere proposte di investimento/risparmio e servizi di consulenza.</a:t>
            </a:r>
            <a:endParaRPr kumimoji="0" lang="it-IT" sz="1800" u="none" strike="noStrike" kern="1200" cap="none" spc="0" normalizeH="0" baseline="0" noProof="0" dirty="0">
              <a:ln>
                <a:noFill/>
              </a:ln>
              <a:solidFill>
                <a:srgbClr val="6AAC90">
                  <a:lumMod val="40000"/>
                  <a:lumOff val="60000"/>
                </a:srgbClr>
              </a:solidFill>
              <a:effectLst/>
              <a:uLnTx/>
              <a:uFillTx/>
              <a:latin typeface="Century Gothic"/>
              <a:ea typeface="+mn-ea"/>
              <a:cs typeface="+mn-cs"/>
            </a:endParaRPr>
          </a:p>
        </p:txBody>
      </p:sp>
      <p:pic>
        <p:nvPicPr>
          <p:cNvPr id="3" name="Immagine 2">
            <a:extLst>
              <a:ext uri="{FF2B5EF4-FFF2-40B4-BE49-F238E27FC236}">
                <a16:creationId xmlns:a16="http://schemas.microsoft.com/office/drawing/2014/main" xmlns="" id="{1AB0A017-627F-4AFD-BF88-BA20E30BB956}"/>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110931" y="2698890"/>
            <a:ext cx="659397" cy="659397"/>
          </a:xfrm>
          <a:prstGeom prst="rect">
            <a:avLst/>
          </a:prstGeom>
        </p:spPr>
      </p:pic>
      <p:sp>
        <p:nvSpPr>
          <p:cNvPr id="21" name="Rettangolo 20">
            <a:extLst>
              <a:ext uri="{FF2B5EF4-FFF2-40B4-BE49-F238E27FC236}">
                <a16:creationId xmlns:a16="http://schemas.microsoft.com/office/drawing/2014/main" xmlns="" id="{79D16F86-A365-4533-873A-814435F83767}"/>
              </a:ext>
            </a:extLst>
          </p:cNvPr>
          <p:cNvSpPr/>
          <p:nvPr/>
        </p:nvSpPr>
        <p:spPr>
          <a:xfrm>
            <a:off x="308180" y="1897668"/>
            <a:ext cx="2786373" cy="584775"/>
          </a:xfrm>
          <a:prstGeom prst="rect">
            <a:avLst/>
          </a:prstGeom>
        </p:spPr>
        <p:txBody>
          <a:bodyPr wrap="square">
            <a:spAutoFit/>
          </a:bodyPr>
          <a:lstStyle/>
          <a:p>
            <a:pPr lvl="0"/>
            <a:r>
              <a:rPr lang="it-IT" sz="1600">
                <a:solidFill>
                  <a:srgbClr val="6AAC90">
                    <a:lumMod val="40000"/>
                    <a:lumOff val="60000"/>
                  </a:srgbClr>
                </a:solidFill>
              </a:rPr>
              <a:t>A fronte di un vantaggio economico</a:t>
            </a:r>
            <a:endParaRPr kumimoji="0" lang="it-IT" sz="1600" u="none" strike="noStrike" kern="1200" cap="none" spc="0" normalizeH="0" baseline="0" noProof="0" dirty="0">
              <a:ln>
                <a:noFill/>
              </a:ln>
              <a:solidFill>
                <a:srgbClr val="6AAC90">
                  <a:lumMod val="40000"/>
                  <a:lumOff val="60000"/>
                </a:srgbClr>
              </a:solidFill>
              <a:effectLst/>
              <a:uLnTx/>
              <a:uFillTx/>
              <a:latin typeface="Century Gothic"/>
              <a:ea typeface="+mn-ea"/>
              <a:cs typeface="+mn-cs"/>
            </a:endParaRPr>
          </a:p>
        </p:txBody>
      </p:sp>
      <p:pic>
        <p:nvPicPr>
          <p:cNvPr id="5" name="Immagine 4">
            <a:extLst>
              <a:ext uri="{FF2B5EF4-FFF2-40B4-BE49-F238E27FC236}">
                <a16:creationId xmlns:a16="http://schemas.microsoft.com/office/drawing/2014/main" xmlns="" id="{DA45B6E4-50E3-4B8C-859D-EB51411150E4}"/>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91287" y="1178672"/>
            <a:ext cx="620110" cy="620110"/>
          </a:xfrm>
          <a:prstGeom prst="rect">
            <a:avLst/>
          </a:prstGeom>
        </p:spPr>
      </p:pic>
      <p:sp>
        <p:nvSpPr>
          <p:cNvPr id="24" name="Rettangolo 23">
            <a:extLst>
              <a:ext uri="{FF2B5EF4-FFF2-40B4-BE49-F238E27FC236}">
                <a16:creationId xmlns:a16="http://schemas.microsoft.com/office/drawing/2014/main" xmlns="" id="{25C99E63-EEA8-4B48-B02F-322BBD74FCBD}"/>
              </a:ext>
            </a:extLst>
          </p:cNvPr>
          <p:cNvSpPr/>
          <p:nvPr/>
        </p:nvSpPr>
        <p:spPr>
          <a:xfrm>
            <a:off x="1045974" y="1310940"/>
            <a:ext cx="1072922" cy="369332"/>
          </a:xfrm>
          <a:prstGeom prst="rect">
            <a:avLst/>
          </a:prstGeom>
        </p:spPr>
        <p:txBody>
          <a:bodyPr wrap="square">
            <a:spAutoFit/>
          </a:bodyPr>
          <a:lstStyle/>
          <a:p>
            <a:pPr lvl="0"/>
            <a:r>
              <a:rPr lang="it-IT" b="1">
                <a:solidFill>
                  <a:srgbClr val="6AAC90">
                    <a:lumMod val="40000"/>
                    <a:lumOff val="60000"/>
                  </a:srgbClr>
                </a:solidFill>
              </a:rPr>
              <a:t>67,5% </a:t>
            </a:r>
          </a:p>
        </p:txBody>
      </p:sp>
      <p:sp>
        <p:nvSpPr>
          <p:cNvPr id="26" name="Rettangolo 25">
            <a:extLst>
              <a:ext uri="{FF2B5EF4-FFF2-40B4-BE49-F238E27FC236}">
                <a16:creationId xmlns:a16="http://schemas.microsoft.com/office/drawing/2014/main" xmlns="" id="{AA8FFC77-0EE5-467F-A06C-E7768AA070EF}"/>
              </a:ext>
            </a:extLst>
          </p:cNvPr>
          <p:cNvSpPr/>
          <p:nvPr/>
        </p:nvSpPr>
        <p:spPr>
          <a:xfrm>
            <a:off x="4181115" y="1301743"/>
            <a:ext cx="1072922" cy="369332"/>
          </a:xfrm>
          <a:prstGeom prst="rect">
            <a:avLst/>
          </a:prstGeom>
        </p:spPr>
        <p:txBody>
          <a:bodyPr wrap="square">
            <a:spAutoFit/>
          </a:bodyPr>
          <a:lstStyle/>
          <a:p>
            <a:pPr lvl="0"/>
            <a:r>
              <a:rPr lang="it-IT" b="1">
                <a:solidFill>
                  <a:srgbClr val="6AAC90">
                    <a:lumMod val="40000"/>
                    <a:lumOff val="60000"/>
                  </a:srgbClr>
                </a:solidFill>
              </a:rPr>
              <a:t>42,7%</a:t>
            </a:r>
          </a:p>
        </p:txBody>
      </p:sp>
      <p:pic>
        <p:nvPicPr>
          <p:cNvPr id="29" name="Immagine 28">
            <a:extLst>
              <a:ext uri="{FF2B5EF4-FFF2-40B4-BE49-F238E27FC236}">
                <a16:creationId xmlns:a16="http://schemas.microsoft.com/office/drawing/2014/main" xmlns="" id="{994C4A4A-22C3-4029-B61C-63F1F9A21131}"/>
              </a:ext>
            </a:extLst>
          </p:cNvPr>
          <p:cNvPicPr>
            <a:picLocks noChangeAspect="1"/>
          </p:cNvPicPr>
          <p:nvPr/>
        </p:nvPicPr>
        <p:blipFill>
          <a:blip r:embed="rId6"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320261" y="725981"/>
            <a:ext cx="620110" cy="620110"/>
          </a:xfrm>
          <a:prstGeom prst="rect">
            <a:avLst/>
          </a:prstGeom>
        </p:spPr>
      </p:pic>
      <p:sp>
        <p:nvSpPr>
          <p:cNvPr id="30" name="Rettangolo 29">
            <a:extLst>
              <a:ext uri="{FF2B5EF4-FFF2-40B4-BE49-F238E27FC236}">
                <a16:creationId xmlns:a16="http://schemas.microsoft.com/office/drawing/2014/main" xmlns="" id="{BDF1229D-FCA8-4060-995B-D95183D8E0B3}"/>
              </a:ext>
            </a:extLst>
          </p:cNvPr>
          <p:cNvSpPr/>
          <p:nvPr/>
        </p:nvSpPr>
        <p:spPr>
          <a:xfrm>
            <a:off x="6974948" y="858249"/>
            <a:ext cx="1072922" cy="369332"/>
          </a:xfrm>
          <a:prstGeom prst="rect">
            <a:avLst/>
          </a:prstGeom>
        </p:spPr>
        <p:txBody>
          <a:bodyPr wrap="square">
            <a:spAutoFit/>
          </a:bodyPr>
          <a:lstStyle/>
          <a:p>
            <a:pPr lvl="0"/>
            <a:r>
              <a:rPr lang="it-IT" b="1">
                <a:solidFill>
                  <a:srgbClr val="B68E15"/>
                </a:solidFill>
              </a:rPr>
              <a:t>67,5% </a:t>
            </a:r>
          </a:p>
        </p:txBody>
      </p:sp>
      <p:sp>
        <p:nvSpPr>
          <p:cNvPr id="33" name="Goccia 32">
            <a:extLst>
              <a:ext uri="{FF2B5EF4-FFF2-40B4-BE49-F238E27FC236}">
                <a16:creationId xmlns:a16="http://schemas.microsoft.com/office/drawing/2014/main" xmlns="" id="{FCFB651A-F82C-4245-A542-26E22AACA019}"/>
              </a:ext>
            </a:extLst>
          </p:cNvPr>
          <p:cNvSpPr/>
          <p:nvPr/>
        </p:nvSpPr>
        <p:spPr>
          <a:xfrm>
            <a:off x="6227074" y="1578306"/>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82%</a:t>
            </a:r>
            <a:endParaRPr lang="it-IT" sz="1600" b="1" dirty="0">
              <a:solidFill>
                <a:schemeClr val="accent5">
                  <a:lumMod val="75000"/>
                </a:schemeClr>
              </a:solidFill>
              <a:latin typeface="Tempus Sans ITC" panose="04020404030D07020202" pitchFamily="82" charset="0"/>
            </a:endParaRPr>
          </a:p>
        </p:txBody>
      </p:sp>
      <p:sp>
        <p:nvSpPr>
          <p:cNvPr id="34" name="Rettangolo 33">
            <a:extLst>
              <a:ext uri="{FF2B5EF4-FFF2-40B4-BE49-F238E27FC236}">
                <a16:creationId xmlns:a16="http://schemas.microsoft.com/office/drawing/2014/main" xmlns="" id="{14EC03F0-F904-4ECE-B85C-55B5823D1943}"/>
              </a:ext>
            </a:extLst>
          </p:cNvPr>
          <p:cNvSpPr/>
          <p:nvPr/>
        </p:nvSpPr>
        <p:spPr>
          <a:xfrm>
            <a:off x="7431463" y="4435937"/>
            <a:ext cx="4299044"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entury Gothic"/>
                <a:ea typeface="+mn-ea"/>
                <a:cs typeface="+mn-cs"/>
              </a:rPr>
              <a:t>ALTRI VANTAGGI ECONOMICI</a:t>
            </a:r>
          </a:p>
        </p:txBody>
      </p:sp>
      <p:sp>
        <p:nvSpPr>
          <p:cNvPr id="35" name="Goccia 34">
            <a:extLst>
              <a:ext uri="{FF2B5EF4-FFF2-40B4-BE49-F238E27FC236}">
                <a16:creationId xmlns:a16="http://schemas.microsoft.com/office/drawing/2014/main" xmlns="" id="{B1068474-F7AA-42A5-8D68-9FF25EF1B4FF}"/>
              </a:ext>
            </a:extLst>
          </p:cNvPr>
          <p:cNvSpPr/>
          <p:nvPr/>
        </p:nvSpPr>
        <p:spPr>
          <a:xfrm>
            <a:off x="6227074" y="4485907"/>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18%</a:t>
            </a:r>
            <a:endParaRPr lang="it-IT" sz="1600" b="1" dirty="0">
              <a:solidFill>
                <a:schemeClr val="accent5">
                  <a:lumMod val="75000"/>
                </a:schemeClr>
              </a:solidFill>
              <a:latin typeface="Tempus Sans ITC" panose="04020404030D07020202" pitchFamily="82" charset="0"/>
            </a:endParaRPr>
          </a:p>
        </p:txBody>
      </p:sp>
      <p:sp>
        <p:nvSpPr>
          <p:cNvPr id="36" name="CasellaDiTesto 35">
            <a:extLst>
              <a:ext uri="{FF2B5EF4-FFF2-40B4-BE49-F238E27FC236}">
                <a16:creationId xmlns:a16="http://schemas.microsoft.com/office/drawing/2014/main" xmlns="" id="{6030EE3A-1526-498C-8738-5255F4490761}"/>
              </a:ext>
            </a:extLst>
          </p:cNvPr>
          <p:cNvSpPr txBox="1"/>
          <p:nvPr/>
        </p:nvSpPr>
        <p:spPr>
          <a:xfrm>
            <a:off x="9314171" y="2622559"/>
            <a:ext cx="2599151" cy="923330"/>
          </a:xfrm>
          <a:prstGeom prst="rect">
            <a:avLst/>
          </a:prstGeom>
          <a:noFill/>
        </p:spPr>
        <p:txBody>
          <a:bodyPr wrap="square" rtlCol="0">
            <a:spAutoFit/>
          </a:bodyPr>
          <a:lstStyle/>
          <a:p>
            <a:pPr lvl="0">
              <a:defRPr/>
            </a:pPr>
            <a:r>
              <a:rPr lang="it-IT">
                <a:solidFill>
                  <a:prstClr val="white"/>
                </a:solidFill>
              </a:rPr>
              <a:t>Sconti in catene e negozi convenzionati. </a:t>
            </a:r>
            <a:endParaRPr kumimoji="0" lang="it-IT" sz="180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37" name="Rettangolo 36">
            <a:extLst>
              <a:ext uri="{FF2B5EF4-FFF2-40B4-BE49-F238E27FC236}">
                <a16:creationId xmlns:a16="http://schemas.microsoft.com/office/drawing/2014/main" xmlns="" id="{6494E48B-3ED9-4042-AEE3-510B31E2AAA4}"/>
              </a:ext>
            </a:extLst>
          </p:cNvPr>
          <p:cNvSpPr/>
          <p:nvPr/>
        </p:nvSpPr>
        <p:spPr>
          <a:xfrm>
            <a:off x="6298576" y="2233905"/>
            <a:ext cx="1075098" cy="369332"/>
          </a:xfrm>
          <a:prstGeom prst="rect">
            <a:avLst/>
          </a:prstGeom>
        </p:spPr>
        <p:txBody>
          <a:bodyPr wrap="square">
            <a:spAutoFit/>
          </a:bodyPr>
          <a:lstStyle/>
          <a:p>
            <a:pPr lvl="0">
              <a:defRPr/>
            </a:pPr>
            <a:r>
              <a:rPr lang="it-IT" b="1">
                <a:solidFill>
                  <a:prstClr val="white"/>
                </a:solidFill>
              </a:rPr>
              <a:t>75,9%</a:t>
            </a:r>
          </a:p>
        </p:txBody>
      </p:sp>
      <p:sp>
        <p:nvSpPr>
          <p:cNvPr id="38" name="Rettangolo 37">
            <a:extLst>
              <a:ext uri="{FF2B5EF4-FFF2-40B4-BE49-F238E27FC236}">
                <a16:creationId xmlns:a16="http://schemas.microsoft.com/office/drawing/2014/main" xmlns="" id="{1A43B113-7905-4437-ACD6-311D20A4B891}"/>
              </a:ext>
            </a:extLst>
          </p:cNvPr>
          <p:cNvSpPr/>
          <p:nvPr/>
        </p:nvSpPr>
        <p:spPr>
          <a:xfrm>
            <a:off x="9314171" y="2235245"/>
            <a:ext cx="1075098" cy="369332"/>
          </a:xfrm>
          <a:prstGeom prst="rect">
            <a:avLst/>
          </a:prstGeom>
        </p:spPr>
        <p:txBody>
          <a:bodyPr wrap="square">
            <a:spAutoFit/>
          </a:bodyPr>
          <a:lstStyle/>
          <a:p>
            <a:pPr lvl="0">
              <a:defRPr/>
            </a:pPr>
            <a:r>
              <a:rPr lang="it-IT" b="1">
                <a:solidFill>
                  <a:prstClr val="white"/>
                </a:solidFill>
              </a:rPr>
              <a:t>54,2%</a:t>
            </a:r>
          </a:p>
        </p:txBody>
      </p:sp>
      <p:sp>
        <p:nvSpPr>
          <p:cNvPr id="40" name="CasellaDiTesto 39">
            <a:extLst>
              <a:ext uri="{FF2B5EF4-FFF2-40B4-BE49-F238E27FC236}">
                <a16:creationId xmlns:a16="http://schemas.microsoft.com/office/drawing/2014/main" xmlns="" id="{C9DB400A-8EAA-4222-A8CC-8E699D2C576E}"/>
              </a:ext>
            </a:extLst>
          </p:cNvPr>
          <p:cNvSpPr txBox="1"/>
          <p:nvPr/>
        </p:nvSpPr>
        <p:spPr>
          <a:xfrm>
            <a:off x="6256577" y="5567919"/>
            <a:ext cx="2730071" cy="923330"/>
          </a:xfrm>
          <a:prstGeom prst="rect">
            <a:avLst/>
          </a:prstGeom>
          <a:noFill/>
        </p:spPr>
        <p:txBody>
          <a:bodyPr wrap="square" rtlCol="0">
            <a:spAutoFit/>
          </a:bodyPr>
          <a:lstStyle/>
          <a:p>
            <a:pPr lvl="0">
              <a:defRPr/>
            </a:pPr>
            <a:r>
              <a:rPr lang="it-IT">
                <a:solidFill>
                  <a:prstClr val="white"/>
                </a:solidFill>
              </a:rPr>
              <a:t>Incremento degli interessi sul proprio capitale.</a:t>
            </a:r>
            <a:endParaRPr kumimoji="0" lang="it-IT" sz="180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1" name="CasellaDiTesto 40">
            <a:extLst>
              <a:ext uri="{FF2B5EF4-FFF2-40B4-BE49-F238E27FC236}">
                <a16:creationId xmlns:a16="http://schemas.microsoft.com/office/drawing/2014/main" xmlns="" id="{F85DE14F-17CF-4C81-A729-4917ED4057C7}"/>
              </a:ext>
            </a:extLst>
          </p:cNvPr>
          <p:cNvSpPr txBox="1"/>
          <p:nvPr/>
        </p:nvSpPr>
        <p:spPr>
          <a:xfrm>
            <a:off x="9314171" y="5580073"/>
            <a:ext cx="2599151" cy="923330"/>
          </a:xfrm>
          <a:prstGeom prst="rect">
            <a:avLst/>
          </a:prstGeom>
          <a:noFill/>
        </p:spPr>
        <p:txBody>
          <a:bodyPr wrap="square" rtlCol="0">
            <a:spAutoFit/>
          </a:bodyPr>
          <a:lstStyle/>
          <a:p>
            <a:pPr lvl="0">
              <a:defRPr/>
            </a:pPr>
            <a:r>
              <a:rPr lang="it-IT">
                <a:solidFill>
                  <a:prstClr val="white"/>
                </a:solidFill>
              </a:rPr>
              <a:t>Concessione di commissioni gratuite sulle transazioni </a:t>
            </a:r>
            <a:endParaRPr kumimoji="0" lang="it-IT" sz="180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2" name="Rettangolo 41">
            <a:extLst>
              <a:ext uri="{FF2B5EF4-FFF2-40B4-BE49-F238E27FC236}">
                <a16:creationId xmlns:a16="http://schemas.microsoft.com/office/drawing/2014/main" xmlns="" id="{DC093296-5349-4834-8C9F-10A39402573B}"/>
              </a:ext>
            </a:extLst>
          </p:cNvPr>
          <p:cNvSpPr/>
          <p:nvPr/>
        </p:nvSpPr>
        <p:spPr>
          <a:xfrm>
            <a:off x="6298576" y="5191419"/>
            <a:ext cx="1075098" cy="369332"/>
          </a:xfrm>
          <a:prstGeom prst="rect">
            <a:avLst/>
          </a:prstGeom>
        </p:spPr>
        <p:txBody>
          <a:bodyPr wrap="square">
            <a:spAutoFit/>
          </a:bodyPr>
          <a:lstStyle/>
          <a:p>
            <a:pPr lvl="0">
              <a:defRPr/>
            </a:pPr>
            <a:r>
              <a:rPr lang="it-IT" b="1">
                <a:solidFill>
                  <a:prstClr val="white"/>
                </a:solidFill>
              </a:rPr>
              <a:t>78,4%</a:t>
            </a:r>
          </a:p>
        </p:txBody>
      </p:sp>
      <p:sp>
        <p:nvSpPr>
          <p:cNvPr id="44" name="Rettangolo 43">
            <a:extLst>
              <a:ext uri="{FF2B5EF4-FFF2-40B4-BE49-F238E27FC236}">
                <a16:creationId xmlns:a16="http://schemas.microsoft.com/office/drawing/2014/main" xmlns="" id="{D6556B30-5BC8-4EB9-8FD5-6891E2D8A4BD}"/>
              </a:ext>
            </a:extLst>
          </p:cNvPr>
          <p:cNvSpPr/>
          <p:nvPr/>
        </p:nvSpPr>
        <p:spPr>
          <a:xfrm>
            <a:off x="9314171" y="5192759"/>
            <a:ext cx="1075098" cy="369332"/>
          </a:xfrm>
          <a:prstGeom prst="rect">
            <a:avLst/>
          </a:prstGeom>
        </p:spPr>
        <p:txBody>
          <a:bodyPr wrap="square">
            <a:spAutoFit/>
          </a:bodyPr>
          <a:lstStyle/>
          <a:p>
            <a:pPr lvl="0">
              <a:defRPr/>
            </a:pPr>
            <a:r>
              <a:rPr lang="it-IT" b="1">
                <a:solidFill>
                  <a:prstClr val="white"/>
                </a:solidFill>
              </a:rPr>
              <a:t>53,2%</a:t>
            </a:r>
          </a:p>
        </p:txBody>
      </p:sp>
      <p:sp>
        <p:nvSpPr>
          <p:cNvPr id="45" name="Rettangolo arrotondato 44">
            <a:extLst>
              <a:ext uri="{FF2B5EF4-FFF2-40B4-BE49-F238E27FC236}">
                <a16:creationId xmlns:a16="http://schemas.microsoft.com/office/drawing/2014/main" xmlns="" id="{58BDBAA3-C5EE-442E-9771-7E373456EC58}"/>
              </a:ext>
            </a:extLst>
          </p:cNvPr>
          <p:cNvSpPr/>
          <p:nvPr/>
        </p:nvSpPr>
        <p:spPr>
          <a:xfrm>
            <a:off x="-94886" y="56417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6" name="Rettangolo arrotondato 44">
            <a:extLst>
              <a:ext uri="{FF2B5EF4-FFF2-40B4-BE49-F238E27FC236}">
                <a16:creationId xmlns:a16="http://schemas.microsoft.com/office/drawing/2014/main" xmlns="" id="{D737BA5B-41E3-4549-BC58-38DCA465E211}"/>
              </a:ext>
            </a:extLst>
          </p:cNvPr>
          <p:cNvSpPr/>
          <p:nvPr/>
        </p:nvSpPr>
        <p:spPr>
          <a:xfrm>
            <a:off x="183109" y="163153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7" name="Rettangolo arrotondato 44">
            <a:extLst>
              <a:ext uri="{FF2B5EF4-FFF2-40B4-BE49-F238E27FC236}">
                <a16:creationId xmlns:a16="http://schemas.microsoft.com/office/drawing/2014/main" xmlns="" id="{941626ED-9D63-4218-B53B-E8B215D7D829}"/>
              </a:ext>
            </a:extLst>
          </p:cNvPr>
          <p:cNvSpPr/>
          <p:nvPr/>
        </p:nvSpPr>
        <p:spPr>
          <a:xfrm>
            <a:off x="3066889" y="135499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9" name="Rettangolo arrotondato 44">
            <a:extLst>
              <a:ext uri="{FF2B5EF4-FFF2-40B4-BE49-F238E27FC236}">
                <a16:creationId xmlns:a16="http://schemas.microsoft.com/office/drawing/2014/main" xmlns="" id="{C0D93D44-2E88-4EC2-A5CE-17C368F7B031}"/>
              </a:ext>
            </a:extLst>
          </p:cNvPr>
          <p:cNvSpPr/>
          <p:nvPr/>
        </p:nvSpPr>
        <p:spPr>
          <a:xfrm>
            <a:off x="-185515" y="267292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0" name="Rettangolo arrotondato 44">
            <a:extLst>
              <a:ext uri="{FF2B5EF4-FFF2-40B4-BE49-F238E27FC236}">
                <a16:creationId xmlns:a16="http://schemas.microsoft.com/office/drawing/2014/main" xmlns="" id="{035F7BDF-78EF-444A-99B8-D9476FECF740}"/>
              </a:ext>
            </a:extLst>
          </p:cNvPr>
          <p:cNvSpPr/>
          <p:nvPr/>
        </p:nvSpPr>
        <p:spPr>
          <a:xfrm>
            <a:off x="1215193" y="246396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1" name="Rettangolo arrotondato 44">
            <a:extLst>
              <a:ext uri="{FF2B5EF4-FFF2-40B4-BE49-F238E27FC236}">
                <a16:creationId xmlns:a16="http://schemas.microsoft.com/office/drawing/2014/main" xmlns="" id="{FEBBB3DA-3691-4AD5-8B79-647ED01BA030}"/>
              </a:ext>
            </a:extLst>
          </p:cNvPr>
          <p:cNvSpPr/>
          <p:nvPr/>
        </p:nvSpPr>
        <p:spPr>
          <a:xfrm>
            <a:off x="6488775" y="6054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52" name="Rettangolo arrotondato 44">
            <a:extLst>
              <a:ext uri="{FF2B5EF4-FFF2-40B4-BE49-F238E27FC236}">
                <a16:creationId xmlns:a16="http://schemas.microsoft.com/office/drawing/2014/main" xmlns="" id="{863CC9C9-B9B4-41ED-9351-835951D1BB5B}"/>
              </a:ext>
            </a:extLst>
          </p:cNvPr>
          <p:cNvSpPr/>
          <p:nvPr/>
        </p:nvSpPr>
        <p:spPr>
          <a:xfrm>
            <a:off x="6981971" y="144334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53" name="Rettangolo arrotondato 44">
            <a:extLst>
              <a:ext uri="{FF2B5EF4-FFF2-40B4-BE49-F238E27FC236}">
                <a16:creationId xmlns:a16="http://schemas.microsoft.com/office/drawing/2014/main" xmlns="" id="{CC2DCDC4-87D6-417D-8D64-6106920BD5A5}"/>
              </a:ext>
            </a:extLst>
          </p:cNvPr>
          <p:cNvSpPr/>
          <p:nvPr/>
        </p:nvSpPr>
        <p:spPr>
          <a:xfrm>
            <a:off x="5885567" y="239276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54" name="Rettangolo arrotondato 44">
            <a:extLst>
              <a:ext uri="{FF2B5EF4-FFF2-40B4-BE49-F238E27FC236}">
                <a16:creationId xmlns:a16="http://schemas.microsoft.com/office/drawing/2014/main" xmlns="" id="{465048D5-6473-40C7-A481-9E16DDBD2D0A}"/>
              </a:ext>
            </a:extLst>
          </p:cNvPr>
          <p:cNvSpPr/>
          <p:nvPr/>
        </p:nvSpPr>
        <p:spPr>
          <a:xfrm>
            <a:off x="9147059" y="204810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55" name="Rettangolo arrotondato 44">
            <a:extLst>
              <a:ext uri="{FF2B5EF4-FFF2-40B4-BE49-F238E27FC236}">
                <a16:creationId xmlns:a16="http://schemas.microsoft.com/office/drawing/2014/main" xmlns="" id="{9B401386-3C86-47CD-AF45-9D7FB9CE94B8}"/>
              </a:ext>
            </a:extLst>
          </p:cNvPr>
          <p:cNvSpPr/>
          <p:nvPr/>
        </p:nvSpPr>
        <p:spPr>
          <a:xfrm>
            <a:off x="6945290" y="420824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56" name="Rettangolo arrotondato 44">
            <a:extLst>
              <a:ext uri="{FF2B5EF4-FFF2-40B4-BE49-F238E27FC236}">
                <a16:creationId xmlns:a16="http://schemas.microsoft.com/office/drawing/2014/main" xmlns="" id="{6C77A089-8C99-4ADB-9B15-F1C8CF52FE37}"/>
              </a:ext>
            </a:extLst>
          </p:cNvPr>
          <p:cNvSpPr/>
          <p:nvPr/>
        </p:nvSpPr>
        <p:spPr>
          <a:xfrm>
            <a:off x="7088588" y="520169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57" name="Rettangolo arrotondato 44">
            <a:extLst>
              <a:ext uri="{FF2B5EF4-FFF2-40B4-BE49-F238E27FC236}">
                <a16:creationId xmlns:a16="http://schemas.microsoft.com/office/drawing/2014/main" xmlns="" id="{F78A4694-7BC2-43CD-BF56-600B3EAB6428}"/>
              </a:ext>
            </a:extLst>
          </p:cNvPr>
          <p:cNvSpPr/>
          <p:nvPr/>
        </p:nvSpPr>
        <p:spPr>
          <a:xfrm>
            <a:off x="10127573" y="517477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Tree>
    <p:extLst>
      <p:ext uri="{BB962C8B-B14F-4D97-AF65-F5344CB8AC3E}">
        <p14:creationId xmlns:p14="http://schemas.microsoft.com/office/powerpoint/2010/main" val="166054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xmlns="" id="{BF23797F-C9CF-4D1E-9FB9-9D52CDE3F5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0249"/>
          <a:stretch/>
        </p:blipFill>
        <p:spPr bwMode="auto">
          <a:xfrm>
            <a:off x="4536001" y="398810"/>
            <a:ext cx="7656000" cy="6394799"/>
          </a:xfrm>
          <a:prstGeom prst="rect">
            <a:avLst/>
          </a:prstGeom>
          <a:noFill/>
          <a:extLst>
            <a:ext uri="{909E8E84-426E-40DD-AFC4-6F175D3DCCD1}">
              <a14:hiddenFill xmlns:a14="http://schemas.microsoft.com/office/drawing/2010/main">
                <a:solidFill>
                  <a:srgbClr val="FFFFFF"/>
                </a:solidFill>
              </a14:hiddenFill>
            </a:ext>
          </a:extLst>
        </p:spPr>
      </p:pic>
      <p:sp>
        <p:nvSpPr>
          <p:cNvPr id="90" name="Documento 89">
            <a:extLst>
              <a:ext uri="{FF2B5EF4-FFF2-40B4-BE49-F238E27FC236}">
                <a16:creationId xmlns:a16="http://schemas.microsoft.com/office/drawing/2014/main" xmlns="" id="{8D336CCD-BCA5-4D0C-80B2-9BCA1B4C71DD}"/>
              </a:ext>
            </a:extLst>
          </p:cNvPr>
          <p:cNvSpPr>
            <a:spLocks/>
          </p:cNvSpPr>
          <p:nvPr/>
        </p:nvSpPr>
        <p:spPr>
          <a:xfrm rot="10800000">
            <a:off x="-16303" y="4007855"/>
            <a:ext cx="6522199" cy="2844963"/>
          </a:xfrm>
          <a:prstGeom prst="flowChartDocumen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Documento 11"/>
          <p:cNvSpPr/>
          <p:nvPr/>
        </p:nvSpPr>
        <p:spPr>
          <a:xfrm>
            <a:off x="-10015" y="344203"/>
            <a:ext cx="6522201" cy="4910969"/>
          </a:xfrm>
          <a:prstGeom prst="flowChartDocument">
            <a:avLst/>
          </a:prstGeom>
          <a:solidFill>
            <a:srgbClr val="B015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21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La PSD2 nella percezione  dei clienti 5/5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17571" y="0"/>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https://www.freepik.com/free-photo/smiling-businessman-in-a-convention_854968.htm</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0" y="5951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3" name="CasellaDiTesto 52">
            <a:extLst>
              <a:ext uri="{FF2B5EF4-FFF2-40B4-BE49-F238E27FC236}">
                <a16:creationId xmlns:a16="http://schemas.microsoft.com/office/drawing/2014/main" xmlns="" id="{B9E06402-2EB4-4453-95F1-82AB06D0E268}"/>
              </a:ext>
            </a:extLst>
          </p:cNvPr>
          <p:cNvSpPr txBox="1"/>
          <p:nvPr/>
        </p:nvSpPr>
        <p:spPr>
          <a:xfrm>
            <a:off x="1534312" y="1210416"/>
            <a:ext cx="4575632" cy="369332"/>
          </a:xfrm>
          <a:prstGeom prst="rect">
            <a:avLst/>
          </a:prstGeom>
          <a:noFill/>
        </p:spPr>
        <p:txBody>
          <a:bodyPr wrap="square" rtlCol="0">
            <a:spAutoFit/>
          </a:bodyPr>
          <a:lstStyle/>
          <a:p>
            <a:pPr lvl="0"/>
            <a:r>
              <a:rPr lang="it-IT">
                <a:solidFill>
                  <a:schemeClr val="tx1">
                    <a:lumMod val="85000"/>
                  </a:schemeClr>
                </a:solidFill>
              </a:rPr>
              <a:t>Nessuna informazione/ conoscenza.</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66" name="Rettangolo arrotondato 44">
            <a:extLst>
              <a:ext uri="{FF2B5EF4-FFF2-40B4-BE49-F238E27FC236}">
                <a16:creationId xmlns:a16="http://schemas.microsoft.com/office/drawing/2014/main" xmlns="" id="{E44E338A-F931-43F7-9967-478106E9B089}"/>
              </a:ext>
            </a:extLst>
          </p:cNvPr>
          <p:cNvSpPr/>
          <p:nvPr/>
        </p:nvSpPr>
        <p:spPr>
          <a:xfrm>
            <a:off x="1506397" y="260694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71" name="CasellaDiTesto 70">
            <a:extLst>
              <a:ext uri="{FF2B5EF4-FFF2-40B4-BE49-F238E27FC236}">
                <a16:creationId xmlns:a16="http://schemas.microsoft.com/office/drawing/2014/main" xmlns="" id="{AECB9560-9C46-4FCA-AF80-28BC76250EAE}"/>
              </a:ext>
            </a:extLst>
          </p:cNvPr>
          <p:cNvSpPr txBox="1"/>
          <p:nvPr/>
        </p:nvSpPr>
        <p:spPr>
          <a:xfrm>
            <a:off x="434007" y="543690"/>
            <a:ext cx="6242800" cy="400110"/>
          </a:xfrm>
          <a:prstGeom prst="rect">
            <a:avLst/>
          </a:prstGeom>
          <a:noFill/>
        </p:spPr>
        <p:txBody>
          <a:bodyPr wrap="square" rtlCol="0">
            <a:spAutoFit/>
          </a:bodyPr>
          <a:lstStyle/>
          <a:p>
            <a:pPr lvl="0"/>
            <a:r>
              <a:rPr lang="it-IT" sz="2000" b="1">
                <a:solidFill>
                  <a:srgbClr val="FFFFFF"/>
                </a:solidFill>
                <a:latin typeface="Tempus Sans ITC" panose="04020404030D07020202" pitchFamily="82" charset="0"/>
                <a:cs typeface="Gisha" panose="020B0502040204020203" pitchFamily="34" charset="-79"/>
              </a:rPr>
              <a:t>Scarsa informazione sulle principali novità normative:</a:t>
            </a:r>
            <a:endParaRPr lang="it-IT" sz="2000" b="1" dirty="0">
              <a:solidFill>
                <a:srgbClr val="FFFFFF"/>
              </a:solidFill>
              <a:latin typeface="Tempus Sans ITC" panose="04020404030D07020202" pitchFamily="82" charset="0"/>
              <a:cs typeface="Gisha" panose="020B0502040204020203" pitchFamily="34" charset="-79"/>
            </a:endParaRPr>
          </a:p>
        </p:txBody>
      </p:sp>
      <p:sp>
        <p:nvSpPr>
          <p:cNvPr id="74" name="CasellaDiTesto 73">
            <a:extLst>
              <a:ext uri="{FF2B5EF4-FFF2-40B4-BE49-F238E27FC236}">
                <a16:creationId xmlns:a16="http://schemas.microsoft.com/office/drawing/2014/main" xmlns="" id="{7D8AB8E6-F0C4-4E12-B678-31864659E3CC}"/>
              </a:ext>
            </a:extLst>
          </p:cNvPr>
          <p:cNvSpPr txBox="1"/>
          <p:nvPr/>
        </p:nvSpPr>
        <p:spPr>
          <a:xfrm>
            <a:off x="497450" y="5239275"/>
            <a:ext cx="3627959" cy="1424685"/>
          </a:xfrm>
          <a:prstGeom prst="rect">
            <a:avLst/>
          </a:prstGeom>
          <a:noFill/>
        </p:spPr>
        <p:txBody>
          <a:bodyPr wrap="square" rtlCol="0">
            <a:spAutoFit/>
          </a:bodyPr>
          <a:lstStyle/>
          <a:p>
            <a:pPr lvl="0"/>
            <a:r>
              <a:rPr lang="it-IT">
                <a:solidFill>
                  <a:schemeClr val="bg1">
                    <a:lumMod val="65000"/>
                    <a:lumOff val="35000"/>
                  </a:schemeClr>
                </a:solidFill>
              </a:rPr>
              <a:t>Interesse per una formazione finanziaria dalla banca:</a:t>
            </a:r>
          </a:p>
          <a:p>
            <a:pPr lvl="0">
              <a:lnSpc>
                <a:spcPct val="150000"/>
              </a:lnSpc>
            </a:pPr>
            <a:r>
              <a:rPr lang="it-IT">
                <a:solidFill>
                  <a:schemeClr val="bg1">
                    <a:lumMod val="65000"/>
                    <a:lumOff val="35000"/>
                  </a:schemeClr>
                </a:solidFill>
                <a:latin typeface="Century Gothic"/>
              </a:rPr>
              <a:t>s</a:t>
            </a:r>
            <a:r>
              <a:rPr kumimoji="0" lang="it-IT" sz="1800" i="0" u="none" strike="noStrike" kern="1200" cap="none" spc="0" normalizeH="0" baseline="0" noProof="0">
                <a:ln>
                  <a:noFill/>
                </a:ln>
                <a:solidFill>
                  <a:schemeClr val="bg1">
                    <a:lumMod val="65000"/>
                    <a:lumOff val="35000"/>
                  </a:schemeClr>
                </a:solidFill>
                <a:effectLst/>
                <a:uLnTx/>
                <a:uFillTx/>
                <a:latin typeface="Century Gothic"/>
              </a:rPr>
              <a:t>ulle normative;</a:t>
            </a:r>
          </a:p>
          <a:p>
            <a:pPr lvl="0">
              <a:lnSpc>
                <a:spcPct val="150000"/>
              </a:lnSpc>
            </a:pPr>
            <a:r>
              <a:rPr lang="it-IT">
                <a:solidFill>
                  <a:schemeClr val="bg1">
                    <a:lumMod val="65000"/>
                    <a:lumOff val="35000"/>
                  </a:schemeClr>
                </a:solidFill>
                <a:latin typeface="Century Gothic"/>
              </a:rPr>
              <a:t>sui prodotti.</a:t>
            </a:r>
            <a:endParaRPr kumimoji="0" lang="it-IT" sz="180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36" name="Rettangolo arrotondato 44">
            <a:extLst>
              <a:ext uri="{FF2B5EF4-FFF2-40B4-BE49-F238E27FC236}">
                <a16:creationId xmlns:a16="http://schemas.microsoft.com/office/drawing/2014/main" xmlns="" id="{D3F6A663-D9EA-4C91-B1A7-AFD6B62292FC}"/>
              </a:ext>
            </a:extLst>
          </p:cNvPr>
          <p:cNvSpPr/>
          <p:nvPr/>
        </p:nvSpPr>
        <p:spPr>
          <a:xfrm>
            <a:off x="9109006" y="11138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62" name="Rettangolo arrotondato 44">
            <a:extLst>
              <a:ext uri="{FF2B5EF4-FFF2-40B4-BE49-F238E27FC236}">
                <a16:creationId xmlns:a16="http://schemas.microsoft.com/office/drawing/2014/main" xmlns="" id="{0B2BEE85-2AD8-4414-A59C-109B43118F88}"/>
              </a:ext>
            </a:extLst>
          </p:cNvPr>
          <p:cNvSpPr/>
          <p:nvPr/>
        </p:nvSpPr>
        <p:spPr>
          <a:xfrm>
            <a:off x="1529267" y="10136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3" name="Rettangolo arrotondato 44">
            <a:extLst>
              <a:ext uri="{FF2B5EF4-FFF2-40B4-BE49-F238E27FC236}">
                <a16:creationId xmlns:a16="http://schemas.microsoft.com/office/drawing/2014/main" xmlns="" id="{63F7B93D-838E-47E5-85BB-EF10F77D7F9D}"/>
              </a:ext>
            </a:extLst>
          </p:cNvPr>
          <p:cNvSpPr/>
          <p:nvPr/>
        </p:nvSpPr>
        <p:spPr>
          <a:xfrm>
            <a:off x="1603015" y="178046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46" name="Goccia 45">
            <a:extLst>
              <a:ext uri="{FF2B5EF4-FFF2-40B4-BE49-F238E27FC236}">
                <a16:creationId xmlns:a16="http://schemas.microsoft.com/office/drawing/2014/main" xmlns="" id="{AD8FE42C-B49C-4292-8919-12918162624F}"/>
              </a:ext>
            </a:extLst>
          </p:cNvPr>
          <p:cNvSpPr/>
          <p:nvPr/>
        </p:nvSpPr>
        <p:spPr>
          <a:xfrm>
            <a:off x="316754" y="1282815"/>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29,5%</a:t>
            </a:r>
            <a:endParaRPr lang="it-IT" sz="1600" b="1" dirty="0">
              <a:solidFill>
                <a:schemeClr val="accent5">
                  <a:lumMod val="75000"/>
                </a:schemeClr>
              </a:solidFill>
              <a:latin typeface="Tempus Sans ITC" panose="04020404030D07020202" pitchFamily="82" charset="0"/>
            </a:endParaRPr>
          </a:p>
        </p:txBody>
      </p:sp>
      <p:sp>
        <p:nvSpPr>
          <p:cNvPr id="47" name="Goccia 46">
            <a:extLst>
              <a:ext uri="{FF2B5EF4-FFF2-40B4-BE49-F238E27FC236}">
                <a16:creationId xmlns:a16="http://schemas.microsoft.com/office/drawing/2014/main" xmlns="" id="{E2E5CA29-F605-4C13-925A-D0DB5D44FFA3}"/>
              </a:ext>
            </a:extLst>
          </p:cNvPr>
          <p:cNvSpPr/>
          <p:nvPr/>
        </p:nvSpPr>
        <p:spPr>
          <a:xfrm>
            <a:off x="350833" y="2096659"/>
            <a:ext cx="1104601" cy="438126"/>
          </a:xfrm>
          <a:prstGeom prst="teardrop">
            <a:avLst/>
          </a:prstGeom>
          <a:solidFill>
            <a:srgbClr val="00B050"/>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45,1%</a:t>
            </a:r>
            <a:endParaRPr lang="it-IT" sz="1600" b="1" dirty="0">
              <a:solidFill>
                <a:schemeClr val="accent5">
                  <a:lumMod val="75000"/>
                </a:schemeClr>
              </a:solidFill>
              <a:latin typeface="Tempus Sans ITC" panose="04020404030D07020202" pitchFamily="82" charset="0"/>
            </a:endParaRPr>
          </a:p>
        </p:txBody>
      </p:sp>
      <p:sp>
        <p:nvSpPr>
          <p:cNvPr id="51" name="Goccia 50">
            <a:extLst>
              <a:ext uri="{FF2B5EF4-FFF2-40B4-BE49-F238E27FC236}">
                <a16:creationId xmlns:a16="http://schemas.microsoft.com/office/drawing/2014/main" xmlns="" id="{B298D637-2223-4384-90C6-C13F4033E278}"/>
              </a:ext>
            </a:extLst>
          </p:cNvPr>
          <p:cNvSpPr/>
          <p:nvPr/>
        </p:nvSpPr>
        <p:spPr>
          <a:xfrm>
            <a:off x="307975" y="2855123"/>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25,4%</a:t>
            </a:r>
            <a:endParaRPr lang="it-IT" sz="1600" b="1" dirty="0">
              <a:solidFill>
                <a:schemeClr val="accent5">
                  <a:lumMod val="75000"/>
                </a:schemeClr>
              </a:solidFill>
              <a:latin typeface="Tempus Sans ITC" panose="04020404030D07020202" pitchFamily="82" charset="0"/>
            </a:endParaRPr>
          </a:p>
        </p:txBody>
      </p:sp>
      <p:sp>
        <p:nvSpPr>
          <p:cNvPr id="52" name="CasellaDiTesto 51">
            <a:extLst>
              <a:ext uri="{FF2B5EF4-FFF2-40B4-BE49-F238E27FC236}">
                <a16:creationId xmlns:a16="http://schemas.microsoft.com/office/drawing/2014/main" xmlns="" id="{03F1AF6E-25EB-4194-B616-E98E12158ECF}"/>
              </a:ext>
            </a:extLst>
          </p:cNvPr>
          <p:cNvSpPr txBox="1"/>
          <p:nvPr/>
        </p:nvSpPr>
        <p:spPr>
          <a:xfrm>
            <a:off x="1563226" y="2001440"/>
            <a:ext cx="4575632" cy="646331"/>
          </a:xfrm>
          <a:prstGeom prst="rect">
            <a:avLst/>
          </a:prstGeom>
          <a:noFill/>
        </p:spPr>
        <p:txBody>
          <a:bodyPr wrap="square" rtlCol="0">
            <a:spAutoFit/>
          </a:bodyPr>
          <a:lstStyle/>
          <a:p>
            <a:pPr lvl="0"/>
            <a:r>
              <a:rPr lang="it-IT">
                <a:solidFill>
                  <a:schemeClr val="tx1">
                    <a:lumMod val="85000"/>
                  </a:schemeClr>
                </a:solidFill>
              </a:rPr>
              <a:t>Comprensione di massima della tematica.</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54" name="CasellaDiTesto 53">
            <a:extLst>
              <a:ext uri="{FF2B5EF4-FFF2-40B4-BE49-F238E27FC236}">
                <a16:creationId xmlns:a16="http://schemas.microsoft.com/office/drawing/2014/main" xmlns="" id="{E7C4CCC0-0511-49A4-96DE-85F6D6BAFBF7}"/>
              </a:ext>
            </a:extLst>
          </p:cNvPr>
          <p:cNvSpPr txBox="1"/>
          <p:nvPr/>
        </p:nvSpPr>
        <p:spPr>
          <a:xfrm>
            <a:off x="1563226" y="2771362"/>
            <a:ext cx="4575632" cy="923330"/>
          </a:xfrm>
          <a:prstGeom prst="rect">
            <a:avLst/>
          </a:prstGeom>
          <a:noFill/>
        </p:spPr>
        <p:txBody>
          <a:bodyPr wrap="square" rtlCol="0">
            <a:spAutoFit/>
          </a:bodyPr>
          <a:lstStyle/>
          <a:p>
            <a:pPr lvl="0"/>
            <a:r>
              <a:rPr lang="it-IT">
                <a:solidFill>
                  <a:schemeClr val="tx1">
                    <a:lumMod val="85000"/>
                  </a:schemeClr>
                </a:solidFill>
              </a:rPr>
              <a:t>Piena e chiara comprensione delle novità normative e delle ricadute sui servizi al cliente.</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55" name="CasellaDiTesto 54">
            <a:extLst>
              <a:ext uri="{FF2B5EF4-FFF2-40B4-BE49-F238E27FC236}">
                <a16:creationId xmlns:a16="http://schemas.microsoft.com/office/drawing/2014/main" xmlns="" id="{16621805-7437-4D79-ADB9-120F3AE1A039}"/>
              </a:ext>
            </a:extLst>
          </p:cNvPr>
          <p:cNvSpPr txBox="1"/>
          <p:nvPr/>
        </p:nvSpPr>
        <p:spPr>
          <a:xfrm>
            <a:off x="87871" y="3866662"/>
            <a:ext cx="6577206" cy="369332"/>
          </a:xfrm>
          <a:prstGeom prst="rect">
            <a:avLst/>
          </a:prstGeom>
          <a:noFill/>
        </p:spPr>
        <p:txBody>
          <a:bodyPr wrap="square" rtlCol="0">
            <a:spAutoFit/>
          </a:bodyPr>
          <a:lstStyle/>
          <a:p>
            <a:pPr lvl="0"/>
            <a:r>
              <a:rPr lang="it-IT" b="1">
                <a:solidFill>
                  <a:schemeClr val="tx1">
                    <a:lumMod val="85000"/>
                  </a:schemeClr>
                </a:solidFill>
              </a:rPr>
              <a:t>Risultati omogenei </a:t>
            </a:r>
            <a:r>
              <a:rPr lang="it-IT">
                <a:solidFill>
                  <a:schemeClr val="tx1">
                    <a:lumMod val="85000"/>
                  </a:schemeClr>
                </a:solidFill>
              </a:rPr>
              <a:t>per fascia di età e livello di ricchezza.</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pic>
        <p:nvPicPr>
          <p:cNvPr id="2" name="Immagine 1">
            <a:extLst>
              <a:ext uri="{FF2B5EF4-FFF2-40B4-BE49-F238E27FC236}">
                <a16:creationId xmlns:a16="http://schemas.microsoft.com/office/drawing/2014/main" xmlns="" id="{650CE8AD-B010-4F09-BAE0-2DF3D4340F85}"/>
              </a:ext>
            </a:extLst>
          </p:cNvPr>
          <p:cNvPicPr>
            <a:picLocks noChangeAspect="1"/>
          </p:cNvPicPr>
          <p:nvPr/>
        </p:nvPicPr>
        <p:blipFill>
          <a:blip r:embed="rId4"/>
          <a:stretch>
            <a:fillRect/>
          </a:stretch>
        </p:blipFill>
        <p:spPr>
          <a:xfrm>
            <a:off x="4151163" y="4703830"/>
            <a:ext cx="2038350" cy="2028825"/>
          </a:xfrm>
          <a:prstGeom prst="rect">
            <a:avLst/>
          </a:prstGeom>
        </p:spPr>
      </p:pic>
      <p:sp>
        <p:nvSpPr>
          <p:cNvPr id="56" name="Goccia 55">
            <a:extLst>
              <a:ext uri="{FF2B5EF4-FFF2-40B4-BE49-F238E27FC236}">
                <a16:creationId xmlns:a16="http://schemas.microsoft.com/office/drawing/2014/main" xmlns="" id="{5900C8E6-F3C8-4A94-A2AD-4389AEC31849}"/>
              </a:ext>
            </a:extLst>
          </p:cNvPr>
          <p:cNvSpPr/>
          <p:nvPr/>
        </p:nvSpPr>
        <p:spPr>
          <a:xfrm rot="1905374">
            <a:off x="184891" y="5981962"/>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7" name="Goccia 56">
            <a:extLst>
              <a:ext uri="{FF2B5EF4-FFF2-40B4-BE49-F238E27FC236}">
                <a16:creationId xmlns:a16="http://schemas.microsoft.com/office/drawing/2014/main" xmlns="" id="{93DB1288-7531-4A7A-B01C-1DCCEDB67865}"/>
              </a:ext>
            </a:extLst>
          </p:cNvPr>
          <p:cNvSpPr/>
          <p:nvPr/>
        </p:nvSpPr>
        <p:spPr>
          <a:xfrm rot="1905374">
            <a:off x="179548" y="6385738"/>
            <a:ext cx="263725" cy="274338"/>
          </a:xfrm>
          <a:prstGeom prst="teardrop">
            <a:avLst>
              <a:gd name="adj" fmla="val 102018"/>
            </a:avLst>
          </a:prstGeom>
          <a:solidFill>
            <a:srgbClr val="B68E15"/>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118347" y="124137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2" name="Rettangolo arrotondato 44">
            <a:extLst>
              <a:ext uri="{FF2B5EF4-FFF2-40B4-BE49-F238E27FC236}">
                <a16:creationId xmlns:a16="http://schemas.microsoft.com/office/drawing/2014/main" xmlns="" id="{3D16F2F7-8AA2-4E61-9264-F09B0F0EAC63}"/>
              </a:ext>
            </a:extLst>
          </p:cNvPr>
          <p:cNvSpPr/>
          <p:nvPr/>
        </p:nvSpPr>
        <p:spPr>
          <a:xfrm>
            <a:off x="61519" y="194136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4" name="Rettangolo arrotondato 44">
            <a:extLst>
              <a:ext uri="{FF2B5EF4-FFF2-40B4-BE49-F238E27FC236}">
                <a16:creationId xmlns:a16="http://schemas.microsoft.com/office/drawing/2014/main" xmlns="" id="{42E223E2-BABF-4E58-84CF-D3BDF306405B}"/>
              </a:ext>
            </a:extLst>
          </p:cNvPr>
          <p:cNvSpPr/>
          <p:nvPr/>
        </p:nvSpPr>
        <p:spPr>
          <a:xfrm>
            <a:off x="27889" y="278729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58" name="Rettangolo arrotondato 44">
            <a:extLst>
              <a:ext uri="{FF2B5EF4-FFF2-40B4-BE49-F238E27FC236}">
                <a16:creationId xmlns:a16="http://schemas.microsoft.com/office/drawing/2014/main" xmlns="" id="{B67184BA-C30B-40A9-8D68-92F3DFB17D6B}"/>
              </a:ext>
            </a:extLst>
          </p:cNvPr>
          <p:cNvSpPr/>
          <p:nvPr/>
        </p:nvSpPr>
        <p:spPr>
          <a:xfrm>
            <a:off x="127074" y="366638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59" name="Rettangolo arrotondato 44">
            <a:extLst>
              <a:ext uri="{FF2B5EF4-FFF2-40B4-BE49-F238E27FC236}">
                <a16:creationId xmlns:a16="http://schemas.microsoft.com/office/drawing/2014/main" xmlns="" id="{92B75885-5400-4D67-8659-2D876D5E1A57}"/>
              </a:ext>
            </a:extLst>
          </p:cNvPr>
          <p:cNvSpPr/>
          <p:nvPr/>
        </p:nvSpPr>
        <p:spPr>
          <a:xfrm>
            <a:off x="61518" y="529104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60" name="Rettangolo arrotondato 44">
            <a:extLst>
              <a:ext uri="{FF2B5EF4-FFF2-40B4-BE49-F238E27FC236}">
                <a16:creationId xmlns:a16="http://schemas.microsoft.com/office/drawing/2014/main" xmlns="" id="{5F479100-8EFD-449D-81F1-69C2F531C4F5}"/>
              </a:ext>
            </a:extLst>
          </p:cNvPr>
          <p:cNvSpPr/>
          <p:nvPr/>
        </p:nvSpPr>
        <p:spPr>
          <a:xfrm>
            <a:off x="5618445" y="461623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61" name="Rettangolo arrotondato 44">
            <a:extLst>
              <a:ext uri="{FF2B5EF4-FFF2-40B4-BE49-F238E27FC236}">
                <a16:creationId xmlns:a16="http://schemas.microsoft.com/office/drawing/2014/main" xmlns="" id="{1E3D0C3F-D95E-4E82-B7AD-FCE83B4B7EFC}"/>
              </a:ext>
            </a:extLst>
          </p:cNvPr>
          <p:cNvSpPr/>
          <p:nvPr/>
        </p:nvSpPr>
        <p:spPr>
          <a:xfrm>
            <a:off x="-565097" y="5768491"/>
            <a:ext cx="844582" cy="42450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10-11</a:t>
            </a:r>
            <a:endParaRPr lang="it-IT" dirty="0"/>
          </a:p>
        </p:txBody>
      </p:sp>
    </p:spTree>
    <p:extLst>
      <p:ext uri="{BB962C8B-B14F-4D97-AF65-F5344CB8AC3E}">
        <p14:creationId xmlns:p14="http://schemas.microsoft.com/office/powerpoint/2010/main" val="1812210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olo isoscele 2">
            <a:extLst>
              <a:ext uri="{FF2B5EF4-FFF2-40B4-BE49-F238E27FC236}">
                <a16:creationId xmlns:a16="http://schemas.microsoft.com/office/drawing/2014/main" xmlns="" id="{1C682728-B298-4E1A-9422-94E0141E32B7}"/>
              </a:ext>
            </a:extLst>
          </p:cNvPr>
          <p:cNvSpPr/>
          <p:nvPr/>
        </p:nvSpPr>
        <p:spPr>
          <a:xfrm rot="10800000">
            <a:off x="0" y="476250"/>
            <a:ext cx="12192000" cy="6381750"/>
          </a:xfrm>
          <a:prstGeom prst="triangle">
            <a:avLst>
              <a:gd name="adj" fmla="val 72813"/>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a:solidFill>
                  <a:prstClr val="white"/>
                </a:solidFill>
                <a:latin typeface="Microsoft Yi Baiti" panose="03000500000000000000" pitchFamily="66" charset="0"/>
                <a:ea typeface="Microsoft Yi Baiti" panose="03000500000000000000" pitchFamily="66" charset="0"/>
              </a:rPr>
              <a:t>22</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L’esperto risponde</a:t>
            </a:r>
          </a:p>
        </p:txBody>
      </p:sp>
      <p:sp>
        <p:nvSpPr>
          <p:cNvPr id="12" name="Segnaposto testo 7">
            <a:extLst>
              <a:ext uri="{FF2B5EF4-FFF2-40B4-BE49-F238E27FC236}">
                <a16:creationId xmlns:a16="http://schemas.microsoft.com/office/drawing/2014/main" xmlns="" id="{D335602E-1140-4CB3-BBA8-A2483E569201}"/>
              </a:ext>
            </a:extLst>
          </p:cNvPr>
          <p:cNvSpPr>
            <a:spLocks noGrp="1"/>
          </p:cNvSpPr>
          <p:nvPr>
            <p:ph type="body" sz="quarter" idx="17"/>
          </p:nvPr>
        </p:nvSpPr>
        <p:spPr>
          <a:xfrm>
            <a:off x="434294" y="941697"/>
            <a:ext cx="2464689" cy="1368366"/>
          </a:xfrm>
          <a:prstGeom prst="wedgeRoundRectCallout">
            <a:avLst/>
          </a:prstGeom>
          <a:solidFill>
            <a:schemeClr val="accent1">
              <a:lumMod val="75000"/>
            </a:schemeClr>
          </a:solidFill>
          <a:ln w="57150">
            <a:solidFill>
              <a:schemeClr val="accent3"/>
            </a:solidFill>
          </a:ln>
        </p:spPr>
        <p:txBody>
          <a:bodyPr>
            <a:normAutofit/>
          </a:bodyPr>
          <a:lstStyle/>
          <a:p>
            <a:pPr>
              <a:lnSpc>
                <a:spcPct val="120000"/>
              </a:lnSpc>
              <a:defRPr/>
            </a:pPr>
            <a:r>
              <a:rPr lang="it-IT" i="1">
                <a:cs typeface="Arial" charset="0"/>
              </a:rPr>
              <a:t>Qual è il canale più utilizzato per la fruizione dei servizi bancari? </a:t>
            </a:r>
            <a:endParaRPr lang="it-IT" dirty="0">
              <a:cs typeface="Arial" charset="0"/>
            </a:endParaRPr>
          </a:p>
        </p:txBody>
      </p:sp>
      <p:sp>
        <p:nvSpPr>
          <p:cNvPr id="14" name="Segnaposto testo 7">
            <a:extLst>
              <a:ext uri="{FF2B5EF4-FFF2-40B4-BE49-F238E27FC236}">
                <a16:creationId xmlns:a16="http://schemas.microsoft.com/office/drawing/2014/main" xmlns="" id="{1D2A209F-5314-4ED3-BA8B-D41B28EBDE4F}"/>
              </a:ext>
            </a:extLst>
          </p:cNvPr>
          <p:cNvSpPr txBox="1">
            <a:spLocks/>
          </p:cNvSpPr>
          <p:nvPr/>
        </p:nvSpPr>
        <p:spPr>
          <a:xfrm>
            <a:off x="3217214" y="92923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i="1" dirty="0"/>
              <a:t>Quali sono gli aspetti preferiti del mobile banking?</a:t>
            </a:r>
            <a:endParaRPr lang="it-IT" dirty="0"/>
          </a:p>
        </p:txBody>
      </p:sp>
      <p:sp>
        <p:nvSpPr>
          <p:cNvPr id="17" name="Segnaposto testo 7">
            <a:extLst>
              <a:ext uri="{FF2B5EF4-FFF2-40B4-BE49-F238E27FC236}">
                <a16:creationId xmlns:a16="http://schemas.microsoft.com/office/drawing/2014/main" xmlns="" id="{3AAED16F-D11B-4E11-9EBC-632F9541F99C}"/>
              </a:ext>
            </a:extLst>
          </p:cNvPr>
          <p:cNvSpPr txBox="1">
            <a:spLocks/>
          </p:cNvSpPr>
          <p:nvPr/>
        </p:nvSpPr>
        <p:spPr>
          <a:xfrm>
            <a:off x="6066377"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i="1" dirty="0">
                <a:ea typeface="+mj-ea"/>
                <a:cs typeface="Arial" charset="0"/>
              </a:rPr>
              <a:t>Quali sono </a:t>
            </a:r>
            <a:r>
              <a:rPr lang="it-IT" i="1" dirty="0" smtClean="0">
                <a:ea typeface="+mj-ea"/>
                <a:cs typeface="Arial" charset="0"/>
              </a:rPr>
              <a:t>gli </a:t>
            </a:r>
            <a:r>
              <a:rPr lang="it-IT" i="1" dirty="0">
                <a:ea typeface="+mj-ea"/>
                <a:cs typeface="Arial" charset="0"/>
              </a:rPr>
              <a:t>incentivi che potrebbero convincere i clienti a passare dalla banca tradizionale alla banca online?</a:t>
            </a:r>
          </a:p>
        </p:txBody>
      </p:sp>
      <p:sp>
        <p:nvSpPr>
          <p:cNvPr id="21" name="Segnaposto testo 7">
            <a:extLst>
              <a:ext uri="{FF2B5EF4-FFF2-40B4-BE49-F238E27FC236}">
                <a16:creationId xmlns:a16="http://schemas.microsoft.com/office/drawing/2014/main" xmlns="" id="{E9D34C42-C371-4B24-AF88-175848429470}"/>
              </a:ext>
            </a:extLst>
          </p:cNvPr>
          <p:cNvSpPr txBox="1">
            <a:spLocks/>
          </p:cNvSpPr>
          <p:nvPr/>
        </p:nvSpPr>
        <p:spPr>
          <a:xfrm>
            <a:off x="8905733"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i="1">
                <a:ea typeface="+mj-ea"/>
                <a:cs typeface="Arial" charset="0"/>
              </a:rPr>
              <a:t>Chi sono i soggetti introdotti dalla PSD2?</a:t>
            </a:r>
            <a:endParaRPr lang="it-IT" i="1" dirty="0">
              <a:ea typeface="+mj-ea"/>
              <a:cs typeface="Arial" charset="0"/>
            </a:endParaRPr>
          </a:p>
        </p:txBody>
      </p:sp>
      <p:sp>
        <p:nvSpPr>
          <p:cNvPr id="13" name="Segnaposto testo 7">
            <a:extLst>
              <a:ext uri="{FF2B5EF4-FFF2-40B4-BE49-F238E27FC236}">
                <a16:creationId xmlns:a16="http://schemas.microsoft.com/office/drawing/2014/main" xmlns="" id="{030E7601-1BCD-4147-A51C-33FE13621765}"/>
              </a:ext>
            </a:extLst>
          </p:cNvPr>
          <p:cNvSpPr txBox="1">
            <a:spLocks/>
          </p:cNvSpPr>
          <p:nvPr/>
        </p:nvSpPr>
        <p:spPr>
          <a:xfrm>
            <a:off x="544810"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a:cs typeface="Arial" charset="0"/>
              </a:rPr>
              <a:t>Il web resta il canale più utilizzato, ma si conferma il trend di flessione già registrato nel 2016, in particolare, per le operazioni informative (monitoraggio, saldo ed elenco movimenti) e per l’esecuzione delle operazioni dispositive più semplici.</a:t>
            </a:r>
          </a:p>
        </p:txBody>
      </p:sp>
      <p:sp>
        <p:nvSpPr>
          <p:cNvPr id="15" name="Segnaposto testo 7">
            <a:extLst>
              <a:ext uri="{FF2B5EF4-FFF2-40B4-BE49-F238E27FC236}">
                <a16:creationId xmlns:a16="http://schemas.microsoft.com/office/drawing/2014/main" xmlns="" id="{2FBEB95A-A70B-4CAE-9849-97A449015A12}"/>
              </a:ext>
            </a:extLst>
          </p:cNvPr>
          <p:cNvSpPr txBox="1">
            <a:spLocks/>
          </p:cNvSpPr>
          <p:nvPr/>
        </p:nvSpPr>
        <p:spPr>
          <a:xfrm>
            <a:off x="3307260"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a:cs typeface="Arial" charset="0"/>
              </a:rPr>
              <a:t>Al primo posto viene preferita la possibilità di operare in tempo reale e da qualunque luogo, a seguire la semplificazione nella gestione dei prodotti e la possibilità di effettuare pagamenti tramite smartphone.</a:t>
            </a:r>
          </a:p>
          <a:p>
            <a:pPr algn="just">
              <a:lnSpc>
                <a:spcPct val="120000"/>
              </a:lnSpc>
              <a:defRPr/>
            </a:pPr>
            <a:endParaRPr lang="it-IT">
              <a:cs typeface="Arial" charset="0"/>
            </a:endParaRPr>
          </a:p>
        </p:txBody>
      </p:sp>
      <p:sp>
        <p:nvSpPr>
          <p:cNvPr id="18" name="Segnaposto testo 7">
            <a:extLst>
              <a:ext uri="{FF2B5EF4-FFF2-40B4-BE49-F238E27FC236}">
                <a16:creationId xmlns:a16="http://schemas.microsoft.com/office/drawing/2014/main" xmlns="" id="{07E1536A-CBFB-41AD-9122-A925A67AB611}"/>
              </a:ext>
            </a:extLst>
          </p:cNvPr>
          <p:cNvSpPr txBox="1">
            <a:spLocks/>
          </p:cNvSpPr>
          <p:nvPr/>
        </p:nvSpPr>
        <p:spPr>
          <a:xfrm>
            <a:off x="600072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a:cs typeface="Arial" charset="0"/>
              </a:rPr>
              <a:t>I clienti si sono dimostrati molto sensibili alle agevolazioni economiche, sia in termini di vantaggi sulla gestione del conto, che di offerte, coupon, e sconti da utilizzare per effettuare i propri acquisti online.</a:t>
            </a:r>
            <a:endParaRPr lang="it-IT" dirty="0">
              <a:cs typeface="Arial" charset="0"/>
            </a:endParaRPr>
          </a:p>
        </p:txBody>
      </p:sp>
      <p:sp>
        <p:nvSpPr>
          <p:cNvPr id="23" name="Segnaposto testo 7">
            <a:extLst>
              <a:ext uri="{FF2B5EF4-FFF2-40B4-BE49-F238E27FC236}">
                <a16:creationId xmlns:a16="http://schemas.microsoft.com/office/drawing/2014/main" xmlns="" id="{F49D8BF1-CE02-446F-BA87-BDD1F885AAFA}"/>
              </a:ext>
            </a:extLst>
          </p:cNvPr>
          <p:cNvSpPr txBox="1">
            <a:spLocks/>
          </p:cNvSpPr>
          <p:nvPr/>
        </p:nvSpPr>
        <p:spPr>
          <a:xfrm>
            <a:off x="8905732"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La normativa offre l’opportunità di ingresso nel mercato ad operatori fintech specializzati nei pagamenti, aprendo la strada ad un modello di open banking dove anche operatori provenienti da altri settori (come ad esempio Google, Apple, ecc.) potranno trovare spazio.</a:t>
            </a:r>
          </a:p>
        </p:txBody>
      </p:sp>
      <p:sp>
        <p:nvSpPr>
          <p:cNvPr id="16" name="Rettangolo arrotondato 15"/>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SVG, al clic sulle domande si aprono i box di risposta.</a:t>
            </a:r>
          </a:p>
          <a:p>
            <a:endParaRPr lang="it-IT" sz="1400" dirty="0"/>
          </a:p>
          <a:p>
            <a:endParaRPr lang="it-IT" sz="1400" b="1" dirty="0"/>
          </a:p>
          <a:p>
            <a:endParaRPr lang="it-IT" sz="1400" b="1" dirty="0"/>
          </a:p>
        </p:txBody>
      </p:sp>
    </p:spTree>
    <p:extLst>
      <p:ext uri="{BB962C8B-B14F-4D97-AF65-F5344CB8AC3E}">
        <p14:creationId xmlns:p14="http://schemas.microsoft.com/office/powerpoint/2010/main" val="4178948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23</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Learning stop</a:t>
            </a:r>
          </a:p>
        </p:txBody>
      </p:sp>
      <p:sp>
        <p:nvSpPr>
          <p:cNvPr id="16" name="Segnaposto testo 7">
            <a:extLst>
              <a:ext uri="{FF2B5EF4-FFF2-40B4-BE49-F238E27FC236}">
                <a16:creationId xmlns:a16="http://schemas.microsoft.com/office/drawing/2014/main" xmlns="" id="{FCA1622D-041E-4120-9404-586FA559CCD1}"/>
              </a:ext>
            </a:extLst>
          </p:cNvPr>
          <p:cNvSpPr>
            <a:spLocks noGrp="1"/>
          </p:cNvSpPr>
          <p:nvPr>
            <p:ph type="body" sz="quarter" idx="17"/>
          </p:nvPr>
        </p:nvSpPr>
        <p:spPr>
          <a:xfrm>
            <a:off x="1032681" y="665620"/>
            <a:ext cx="9930891" cy="923150"/>
          </a:xfrm>
          <a:prstGeom prst="wedgeRoundRectCallout">
            <a:avLst>
              <a:gd name="adj1" fmla="val -17710"/>
              <a:gd name="adj2" fmla="val 58142"/>
              <a:gd name="adj3" fmla="val 16667"/>
            </a:avLst>
          </a:prstGeom>
          <a:solidFill>
            <a:srgbClr val="426B6F"/>
          </a:solid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1800" i="1">
                <a:solidFill>
                  <a:schemeClr val="tx1"/>
                </a:solidFill>
              </a:rPr>
              <a:t>Qual è il canale preferito per ricevere assistenza dalla banca?</a:t>
            </a:r>
          </a:p>
        </p:txBody>
      </p:sp>
      <p:sp>
        <p:nvSpPr>
          <p:cNvPr id="17" name="Segnaposto testo 7">
            <a:extLst>
              <a:ext uri="{FF2B5EF4-FFF2-40B4-BE49-F238E27FC236}">
                <a16:creationId xmlns:a16="http://schemas.microsoft.com/office/drawing/2014/main" xmlns="" id="{EB98D9BD-BC22-4143-A9ED-B7D32987B10E}"/>
              </a:ext>
            </a:extLst>
          </p:cNvPr>
          <p:cNvSpPr txBox="1">
            <a:spLocks/>
          </p:cNvSpPr>
          <p:nvPr/>
        </p:nvSpPr>
        <p:spPr>
          <a:xfrm>
            <a:off x="1275317" y="3759002"/>
            <a:ext cx="1539397" cy="58654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a:t>Filiale</a:t>
            </a:r>
            <a:endParaRPr lang="it-IT" sz="1600" dirty="0"/>
          </a:p>
        </p:txBody>
      </p:sp>
      <p:pic>
        <p:nvPicPr>
          <p:cNvPr id="18" name="Immagine 17">
            <a:extLst>
              <a:ext uri="{FF2B5EF4-FFF2-40B4-BE49-F238E27FC236}">
                <a16:creationId xmlns:a16="http://schemas.microsoft.com/office/drawing/2014/main" xmlns="" id="{08B0BD39-4009-400F-BA34-32995A8CBDD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982084" y="2797274"/>
            <a:ext cx="810936" cy="810936"/>
          </a:xfrm>
          <a:prstGeom prst="rect">
            <a:avLst/>
          </a:prstGeom>
        </p:spPr>
      </p:pic>
      <p:pic>
        <p:nvPicPr>
          <p:cNvPr id="19" name="Immagine 18">
            <a:extLst>
              <a:ext uri="{FF2B5EF4-FFF2-40B4-BE49-F238E27FC236}">
                <a16:creationId xmlns:a16="http://schemas.microsoft.com/office/drawing/2014/main" xmlns="" id="{B286E357-1027-4805-9E07-4A5FE177C372}"/>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758251" y="2842877"/>
            <a:ext cx="810936" cy="810936"/>
          </a:xfrm>
          <a:prstGeom prst="rect">
            <a:avLst/>
          </a:prstGeom>
        </p:spPr>
      </p:pic>
      <p:pic>
        <p:nvPicPr>
          <p:cNvPr id="21" name="Immagine 20">
            <a:extLst>
              <a:ext uri="{FF2B5EF4-FFF2-40B4-BE49-F238E27FC236}">
                <a16:creationId xmlns:a16="http://schemas.microsoft.com/office/drawing/2014/main" xmlns="" id="{2EEA935A-7BF4-48CA-9E1C-380E3CD4D6B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9217605" y="2844000"/>
            <a:ext cx="810936" cy="810936"/>
          </a:xfrm>
          <a:prstGeom prst="rect">
            <a:avLst/>
          </a:prstGeom>
        </p:spPr>
      </p:pic>
      <p:pic>
        <p:nvPicPr>
          <p:cNvPr id="22" name="Immagine 21">
            <a:extLst>
              <a:ext uri="{FF2B5EF4-FFF2-40B4-BE49-F238E27FC236}">
                <a16:creationId xmlns:a16="http://schemas.microsoft.com/office/drawing/2014/main" xmlns="" id="{B34726F8-5FE8-4E15-932E-C2E12B56907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94329" y="2822503"/>
            <a:ext cx="810936" cy="810936"/>
          </a:xfrm>
          <a:prstGeom prst="rect">
            <a:avLst/>
          </a:prstGeom>
        </p:spPr>
      </p:pic>
      <p:sp>
        <p:nvSpPr>
          <p:cNvPr id="23" name="Segnaposto testo 7">
            <a:extLst>
              <a:ext uri="{FF2B5EF4-FFF2-40B4-BE49-F238E27FC236}">
                <a16:creationId xmlns:a16="http://schemas.microsoft.com/office/drawing/2014/main" xmlns="" id="{4A67FF13-402A-4E84-A051-62BD0CA448D0}"/>
              </a:ext>
            </a:extLst>
          </p:cNvPr>
          <p:cNvSpPr txBox="1">
            <a:spLocks/>
          </p:cNvSpPr>
          <p:nvPr/>
        </p:nvSpPr>
        <p:spPr>
          <a:xfrm>
            <a:off x="3668110" y="3725492"/>
            <a:ext cx="1702783" cy="59803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a:t>Web</a:t>
            </a:r>
            <a:endParaRPr lang="it-IT" sz="1600" dirty="0"/>
          </a:p>
        </p:txBody>
      </p:sp>
      <p:sp>
        <p:nvSpPr>
          <p:cNvPr id="30" name="Rettangolo arrotondato 23">
            <a:extLst>
              <a:ext uri="{FF2B5EF4-FFF2-40B4-BE49-F238E27FC236}">
                <a16:creationId xmlns:a16="http://schemas.microsoft.com/office/drawing/2014/main" xmlns="" id="{61BB96AD-C654-43EF-886F-9E42B0324C47}"/>
              </a:ext>
            </a:extLst>
          </p:cNvPr>
          <p:cNvSpPr/>
          <p:nvPr/>
        </p:nvSpPr>
        <p:spPr>
          <a:xfrm>
            <a:off x="4898399" y="5502946"/>
            <a:ext cx="2083685" cy="365760"/>
          </a:xfrm>
          <a:prstGeom prst="roundRect">
            <a:avLst/>
          </a:prstGeom>
          <a:solidFill>
            <a:srgbClr val="426B6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Articulate" panose="02000503040000020004" pitchFamily="2" charset="0"/>
                <a:ea typeface="+mn-ea"/>
                <a:cs typeface="Gisha" panose="020B0502040204020203" pitchFamily="34" charset="-79"/>
              </a:rPr>
              <a:t>Conferma</a:t>
            </a:r>
          </a:p>
        </p:txBody>
      </p:sp>
      <p:sp>
        <p:nvSpPr>
          <p:cNvPr id="15" name="Segnaposto testo 7">
            <a:extLst>
              <a:ext uri="{FF2B5EF4-FFF2-40B4-BE49-F238E27FC236}">
                <a16:creationId xmlns:a16="http://schemas.microsoft.com/office/drawing/2014/main" xmlns="" id="{4A67FF13-402A-4E84-A051-62BD0CA448D0}"/>
              </a:ext>
            </a:extLst>
          </p:cNvPr>
          <p:cNvSpPr txBox="1">
            <a:spLocks/>
          </p:cNvSpPr>
          <p:nvPr/>
        </p:nvSpPr>
        <p:spPr>
          <a:xfrm>
            <a:off x="6343783" y="3759002"/>
            <a:ext cx="2166693" cy="63142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a:t>App</a:t>
            </a:r>
            <a:endParaRPr lang="it-IT" sz="1600" dirty="0"/>
          </a:p>
        </p:txBody>
      </p:sp>
      <p:sp>
        <p:nvSpPr>
          <p:cNvPr id="25" name="Rettangolo arrotondato 24"/>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Test in </a:t>
            </a:r>
            <a:r>
              <a:rPr lang="it-IT" sz="1400" dirty="0" err="1"/>
              <a:t>svg</a:t>
            </a:r>
            <a:r>
              <a:rPr lang="it-IT" sz="1400" dirty="0"/>
              <a:t>, la risposta corretta è quella verde. Al clic su conferma si scopre il feedback (testo nelle note di questa slide)</a:t>
            </a:r>
            <a:endParaRPr lang="it-IT" sz="1400" b="1" dirty="0"/>
          </a:p>
        </p:txBody>
      </p:sp>
      <p:sp>
        <p:nvSpPr>
          <p:cNvPr id="26" name="Segnaposto testo 7">
            <a:extLst>
              <a:ext uri="{FF2B5EF4-FFF2-40B4-BE49-F238E27FC236}">
                <a16:creationId xmlns:a16="http://schemas.microsoft.com/office/drawing/2014/main" xmlns="" id="{EB98D9BD-BC22-4143-A9ED-B7D32987B10E}"/>
              </a:ext>
            </a:extLst>
          </p:cNvPr>
          <p:cNvSpPr txBox="1">
            <a:spLocks/>
          </p:cNvSpPr>
          <p:nvPr/>
        </p:nvSpPr>
        <p:spPr>
          <a:xfrm>
            <a:off x="9077298" y="3759429"/>
            <a:ext cx="2263364" cy="128031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a:sym typeface="Wingdings" panose="05000000000000000000" pitchFamily="2" charset="2"/>
              </a:rPr>
              <a:t>Contact Center</a:t>
            </a:r>
            <a:endParaRPr lang="it-IT" sz="1600" dirty="0"/>
          </a:p>
        </p:txBody>
      </p:sp>
    </p:spTree>
    <p:extLst>
      <p:ext uri="{BB962C8B-B14F-4D97-AF65-F5344CB8AC3E}">
        <p14:creationId xmlns:p14="http://schemas.microsoft.com/office/powerpoint/2010/main" val="226075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3186"/>
          <a:stretch/>
        </p:blipFill>
        <p:spPr bwMode="auto">
          <a:xfrm>
            <a:off x="4317534" y="476250"/>
            <a:ext cx="7905925" cy="6368355"/>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le motivazioni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2</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23680"/>
            <a:ext cx="6369170" cy="2954651"/>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3" y="1654731"/>
            <a:ext cx="6369169" cy="5203269"/>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a:t>Immagine</a:t>
            </a:r>
          </a:p>
          <a:p>
            <a:r>
              <a:rPr lang="it-IT" sz="1400"/>
              <a:t>https://pixabay.com/it/online-banking-on-line-banca-3559760/</a:t>
            </a:r>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58" name="Rettangolo arrotondato 74">
            <a:extLst>
              <a:ext uri="{FF2B5EF4-FFF2-40B4-BE49-F238E27FC236}">
                <a16:creationId xmlns:a16="http://schemas.microsoft.com/office/drawing/2014/main" xmlns="" id="{09A99E9E-27B6-46D6-8EDE-ABE77FB054D6}"/>
              </a:ext>
            </a:extLst>
          </p:cNvPr>
          <p:cNvSpPr/>
          <p:nvPr/>
        </p:nvSpPr>
        <p:spPr>
          <a:xfrm>
            <a:off x="8694350" y="5987313"/>
            <a:ext cx="441960" cy="391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2" name="CasellaDiTesto 31">
            <a:extLst>
              <a:ext uri="{FF2B5EF4-FFF2-40B4-BE49-F238E27FC236}">
                <a16:creationId xmlns:a16="http://schemas.microsoft.com/office/drawing/2014/main" xmlns="" id="{2F4E0960-45A1-452A-B014-7739B6DAA1EF}"/>
              </a:ext>
            </a:extLst>
          </p:cNvPr>
          <p:cNvSpPr txBox="1"/>
          <p:nvPr/>
        </p:nvSpPr>
        <p:spPr>
          <a:xfrm>
            <a:off x="1341423" y="2577178"/>
            <a:ext cx="4912527" cy="369332"/>
          </a:xfrm>
          <a:prstGeom prst="rect">
            <a:avLst/>
          </a:prstGeom>
          <a:noFill/>
        </p:spPr>
        <p:txBody>
          <a:bodyPr wrap="square" rtlCol="0">
            <a:spAutoFit/>
          </a:bodyPr>
          <a:lstStyle/>
          <a:p>
            <a:pPr lvl="0"/>
            <a:r>
              <a:rPr lang="it-IT">
                <a:solidFill>
                  <a:schemeClr val="tx1">
                    <a:lumMod val="85000"/>
                  </a:schemeClr>
                </a:solidFill>
              </a:rPr>
              <a:t>Condizioni economiche più vantaggiose</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54" name="CasellaDiTesto 53">
            <a:extLst>
              <a:ext uri="{FF2B5EF4-FFF2-40B4-BE49-F238E27FC236}">
                <a16:creationId xmlns:a16="http://schemas.microsoft.com/office/drawing/2014/main" xmlns="" id="{3FE9CB3F-7B8A-4269-839D-604C83B65A98}"/>
              </a:ext>
            </a:extLst>
          </p:cNvPr>
          <p:cNvSpPr txBox="1"/>
          <p:nvPr/>
        </p:nvSpPr>
        <p:spPr>
          <a:xfrm>
            <a:off x="802485" y="676395"/>
            <a:ext cx="5451465" cy="954107"/>
          </a:xfrm>
          <a:prstGeom prst="rect">
            <a:avLst/>
          </a:prstGeom>
          <a:noFill/>
        </p:spPr>
        <p:txBody>
          <a:bodyPr wrap="square" rtlCol="0">
            <a:spAutoFit/>
          </a:bodyPr>
          <a:lstStyle/>
          <a:p>
            <a:pPr lvl="0"/>
            <a:r>
              <a:rPr lang="it-IT" sz="2800" b="1">
                <a:solidFill>
                  <a:schemeClr val="tx1">
                    <a:lumMod val="95000"/>
                  </a:schemeClr>
                </a:solidFill>
                <a:latin typeface="Tempus Sans ITC" panose="04020404030D07020202" pitchFamily="82" charset="0"/>
                <a:cs typeface="Gisha" panose="020B0502040204020203" pitchFamily="34" charset="-79"/>
              </a:rPr>
              <a:t>Quali sono le motivazioni della scelta di una banca online?</a:t>
            </a:r>
            <a:endParaRPr lang="it-IT" sz="2800" b="1" dirty="0">
              <a:solidFill>
                <a:schemeClr val="tx1">
                  <a:lumMod val="95000"/>
                </a:schemeClr>
              </a:solidFill>
              <a:latin typeface="Tempus Sans ITC" panose="04020404030D07020202" pitchFamily="82" charset="0"/>
              <a:cs typeface="Gisha" panose="020B0502040204020203" pitchFamily="34" charset="-79"/>
            </a:endParaRPr>
          </a:p>
        </p:txBody>
      </p:sp>
      <p:sp>
        <p:nvSpPr>
          <p:cNvPr id="56" name="Rettangolo arrotondato 44">
            <a:extLst>
              <a:ext uri="{FF2B5EF4-FFF2-40B4-BE49-F238E27FC236}">
                <a16:creationId xmlns:a16="http://schemas.microsoft.com/office/drawing/2014/main" xmlns="" id="{ADE13162-2D1A-46AD-B6EB-E30BA71C5D5C}"/>
              </a:ext>
            </a:extLst>
          </p:cNvPr>
          <p:cNvSpPr/>
          <p:nvPr/>
        </p:nvSpPr>
        <p:spPr>
          <a:xfrm>
            <a:off x="450454" y="57968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63" name="Rettangolo arrotondato 44">
            <a:extLst>
              <a:ext uri="{FF2B5EF4-FFF2-40B4-BE49-F238E27FC236}">
                <a16:creationId xmlns:a16="http://schemas.microsoft.com/office/drawing/2014/main" xmlns="" id="{BE88A5CE-CD78-4A84-8FF0-B0059971B4A3}"/>
              </a:ext>
            </a:extLst>
          </p:cNvPr>
          <p:cNvSpPr/>
          <p:nvPr/>
        </p:nvSpPr>
        <p:spPr>
          <a:xfrm>
            <a:off x="2417707" y="408640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37" name="Goccia 36">
            <a:extLst>
              <a:ext uri="{FF2B5EF4-FFF2-40B4-BE49-F238E27FC236}">
                <a16:creationId xmlns:a16="http://schemas.microsoft.com/office/drawing/2014/main" xmlns="" id="{9C89F47C-510F-4A96-9332-E21D4E2ED933}"/>
              </a:ext>
            </a:extLst>
          </p:cNvPr>
          <p:cNvSpPr/>
          <p:nvPr/>
        </p:nvSpPr>
        <p:spPr>
          <a:xfrm>
            <a:off x="228343" y="2561714"/>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52,1%</a:t>
            </a:r>
            <a:endParaRPr lang="it-IT" sz="1600" b="1" dirty="0">
              <a:solidFill>
                <a:schemeClr val="accent5">
                  <a:lumMod val="75000"/>
                </a:schemeClr>
              </a:solidFill>
              <a:latin typeface="Tempus Sans ITC" panose="04020404030D07020202" pitchFamily="82" charset="0"/>
            </a:endParaRPr>
          </a:p>
        </p:txBody>
      </p:sp>
      <p:sp>
        <p:nvSpPr>
          <p:cNvPr id="41" name="CasellaDiTesto 40">
            <a:extLst>
              <a:ext uri="{FF2B5EF4-FFF2-40B4-BE49-F238E27FC236}">
                <a16:creationId xmlns:a16="http://schemas.microsoft.com/office/drawing/2014/main" xmlns="" id="{BF50084A-24CD-4C02-9A35-485933EBD8B3}"/>
              </a:ext>
            </a:extLst>
          </p:cNvPr>
          <p:cNvSpPr txBox="1"/>
          <p:nvPr/>
        </p:nvSpPr>
        <p:spPr>
          <a:xfrm>
            <a:off x="103321" y="3090476"/>
            <a:ext cx="6059843" cy="369332"/>
          </a:xfrm>
          <a:prstGeom prst="rect">
            <a:avLst/>
          </a:prstGeom>
          <a:noFill/>
        </p:spPr>
        <p:txBody>
          <a:bodyPr wrap="square" rtlCol="0">
            <a:spAutoFit/>
          </a:bodyPr>
          <a:lstStyle/>
          <a:p>
            <a:pPr lvl="0"/>
            <a:r>
              <a:rPr lang="it-IT">
                <a:solidFill>
                  <a:schemeClr val="tx1">
                    <a:lumMod val="85000"/>
                  </a:schemeClr>
                </a:solidFill>
              </a:rPr>
              <a:t>Maggiore comodità nella fruizione dei servizi tramite:</a:t>
            </a:r>
          </a:p>
        </p:txBody>
      </p:sp>
      <p:sp>
        <p:nvSpPr>
          <p:cNvPr id="45" name="Goccia 44">
            <a:extLst>
              <a:ext uri="{FF2B5EF4-FFF2-40B4-BE49-F238E27FC236}">
                <a16:creationId xmlns:a16="http://schemas.microsoft.com/office/drawing/2014/main" xmlns="" id="{469B4BF2-E2C5-443E-8322-0B7AB77A78FD}"/>
              </a:ext>
            </a:extLst>
          </p:cNvPr>
          <p:cNvSpPr/>
          <p:nvPr/>
        </p:nvSpPr>
        <p:spPr>
          <a:xfrm>
            <a:off x="216169" y="3540998"/>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41,4%</a:t>
            </a:r>
            <a:endParaRPr lang="it-IT" sz="1600" b="1" dirty="0">
              <a:solidFill>
                <a:schemeClr val="accent5">
                  <a:lumMod val="75000"/>
                </a:schemeClr>
              </a:solidFill>
              <a:latin typeface="Tempus Sans ITC" panose="04020404030D07020202" pitchFamily="82" charset="0"/>
            </a:endParaRPr>
          </a:p>
        </p:txBody>
      </p:sp>
      <p:sp>
        <p:nvSpPr>
          <p:cNvPr id="46" name="Goccia 45">
            <a:extLst>
              <a:ext uri="{FF2B5EF4-FFF2-40B4-BE49-F238E27FC236}">
                <a16:creationId xmlns:a16="http://schemas.microsoft.com/office/drawing/2014/main" xmlns="" id="{7DBAA6F8-ABC5-401C-B402-507F469D31FA}"/>
              </a:ext>
            </a:extLst>
          </p:cNvPr>
          <p:cNvSpPr/>
          <p:nvPr/>
        </p:nvSpPr>
        <p:spPr>
          <a:xfrm>
            <a:off x="228343" y="4143592"/>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30,7%</a:t>
            </a:r>
            <a:endParaRPr lang="it-IT" sz="1600" b="1" dirty="0">
              <a:solidFill>
                <a:schemeClr val="accent5">
                  <a:lumMod val="75000"/>
                </a:schemeClr>
              </a:solidFill>
              <a:latin typeface="Tempus Sans ITC" panose="04020404030D07020202" pitchFamily="82" charset="0"/>
            </a:endParaRPr>
          </a:p>
        </p:txBody>
      </p:sp>
      <p:sp>
        <p:nvSpPr>
          <p:cNvPr id="47" name="CasellaDiTesto 46">
            <a:extLst>
              <a:ext uri="{FF2B5EF4-FFF2-40B4-BE49-F238E27FC236}">
                <a16:creationId xmlns:a16="http://schemas.microsoft.com/office/drawing/2014/main" xmlns="" id="{E2ADB411-54E1-4610-871A-126458ED00D8}"/>
              </a:ext>
            </a:extLst>
          </p:cNvPr>
          <p:cNvSpPr txBox="1"/>
          <p:nvPr/>
        </p:nvSpPr>
        <p:spPr>
          <a:xfrm>
            <a:off x="1510877" y="3527040"/>
            <a:ext cx="4912527" cy="923330"/>
          </a:xfrm>
          <a:prstGeom prst="rect">
            <a:avLst/>
          </a:prstGeom>
          <a:noFill/>
        </p:spPr>
        <p:txBody>
          <a:bodyPr wrap="square" rtlCol="0">
            <a:spAutoFit/>
          </a:bodyPr>
          <a:lstStyle/>
          <a:p>
            <a:pPr lvl="0"/>
            <a:r>
              <a:rPr kumimoji="0" lang="it-IT" sz="1800" i="0" u="none" strike="noStrike" kern="1200" cap="none" spc="0" normalizeH="0" baseline="0" noProof="0">
                <a:ln>
                  <a:noFill/>
                </a:ln>
                <a:solidFill>
                  <a:schemeClr val="tx1">
                    <a:lumMod val="85000"/>
                  </a:schemeClr>
                </a:solidFill>
                <a:effectLst/>
                <a:uLnTx/>
                <a:uFillTx/>
                <a:latin typeface="Century Gothic"/>
              </a:rPr>
              <a:t>Web</a:t>
            </a:r>
          </a:p>
          <a:p>
            <a:pPr lvl="0"/>
            <a:endParaRPr kumimoji="0" lang="it-IT" sz="1800" i="0" u="none" strike="noStrike" kern="1200" cap="none" spc="0" normalizeH="0" baseline="0" noProof="0">
              <a:ln>
                <a:noFill/>
              </a:ln>
              <a:solidFill>
                <a:schemeClr val="tx1">
                  <a:lumMod val="85000"/>
                </a:schemeClr>
              </a:solidFill>
              <a:effectLst/>
              <a:uLnTx/>
              <a:uFillTx/>
              <a:latin typeface="Century Gothic"/>
            </a:endParaRPr>
          </a:p>
          <a:p>
            <a:pPr lvl="0"/>
            <a:r>
              <a:rPr lang="it-IT">
                <a:solidFill>
                  <a:schemeClr val="tx1">
                    <a:lumMod val="85000"/>
                  </a:schemeClr>
                </a:solidFill>
                <a:latin typeface="Century Gothic"/>
              </a:rPr>
              <a:t>Mobile</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49" name="Goccia 48">
            <a:extLst>
              <a:ext uri="{FF2B5EF4-FFF2-40B4-BE49-F238E27FC236}">
                <a16:creationId xmlns:a16="http://schemas.microsoft.com/office/drawing/2014/main" xmlns="" id="{D182B2ED-F7BE-4DB6-8E21-9CF6CB0903E2}"/>
              </a:ext>
            </a:extLst>
          </p:cNvPr>
          <p:cNvSpPr/>
          <p:nvPr/>
        </p:nvSpPr>
        <p:spPr>
          <a:xfrm>
            <a:off x="192828" y="4748483"/>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17,4%</a:t>
            </a:r>
            <a:endParaRPr lang="it-IT" sz="1600" b="1" dirty="0">
              <a:solidFill>
                <a:schemeClr val="accent5">
                  <a:lumMod val="75000"/>
                </a:schemeClr>
              </a:solidFill>
              <a:latin typeface="Tempus Sans ITC" panose="04020404030D07020202" pitchFamily="82" charset="0"/>
            </a:endParaRPr>
          </a:p>
        </p:txBody>
      </p:sp>
      <p:sp>
        <p:nvSpPr>
          <p:cNvPr id="50" name="Goccia 49">
            <a:extLst>
              <a:ext uri="{FF2B5EF4-FFF2-40B4-BE49-F238E27FC236}">
                <a16:creationId xmlns:a16="http://schemas.microsoft.com/office/drawing/2014/main" xmlns="" id="{E822261A-B15B-4D97-9CEE-C7B370BF0AAD}"/>
              </a:ext>
            </a:extLst>
          </p:cNvPr>
          <p:cNvSpPr/>
          <p:nvPr/>
        </p:nvSpPr>
        <p:spPr>
          <a:xfrm>
            <a:off x="216168" y="5346037"/>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16,1%</a:t>
            </a:r>
            <a:endParaRPr lang="it-IT" sz="1600" b="1" dirty="0">
              <a:solidFill>
                <a:schemeClr val="accent5">
                  <a:lumMod val="75000"/>
                </a:schemeClr>
              </a:solidFill>
              <a:latin typeface="Tempus Sans ITC" panose="04020404030D07020202" pitchFamily="82" charset="0"/>
            </a:endParaRPr>
          </a:p>
        </p:txBody>
      </p:sp>
      <p:sp>
        <p:nvSpPr>
          <p:cNvPr id="51" name="Goccia 50">
            <a:extLst>
              <a:ext uri="{FF2B5EF4-FFF2-40B4-BE49-F238E27FC236}">
                <a16:creationId xmlns:a16="http://schemas.microsoft.com/office/drawing/2014/main" xmlns="" id="{4E8FC794-1F48-4E04-B60F-AED5E61F7D54}"/>
              </a:ext>
            </a:extLst>
          </p:cNvPr>
          <p:cNvSpPr/>
          <p:nvPr/>
        </p:nvSpPr>
        <p:spPr>
          <a:xfrm>
            <a:off x="192300" y="6065953"/>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12,6%</a:t>
            </a:r>
            <a:endParaRPr lang="it-IT" sz="1600" b="1" dirty="0">
              <a:solidFill>
                <a:schemeClr val="accent5">
                  <a:lumMod val="75000"/>
                </a:schemeClr>
              </a:solidFill>
              <a:latin typeface="Tempus Sans ITC" panose="04020404030D07020202" pitchFamily="82" charset="0"/>
            </a:endParaRPr>
          </a:p>
        </p:txBody>
      </p:sp>
      <p:sp>
        <p:nvSpPr>
          <p:cNvPr id="52" name="CasellaDiTesto 51">
            <a:extLst>
              <a:ext uri="{FF2B5EF4-FFF2-40B4-BE49-F238E27FC236}">
                <a16:creationId xmlns:a16="http://schemas.microsoft.com/office/drawing/2014/main" xmlns="" id="{E0CE1E91-4EDA-4A49-AA6E-056D57D7CE76}"/>
              </a:ext>
            </a:extLst>
          </p:cNvPr>
          <p:cNvSpPr txBox="1"/>
          <p:nvPr/>
        </p:nvSpPr>
        <p:spPr>
          <a:xfrm>
            <a:off x="1475117" y="4713247"/>
            <a:ext cx="4912527" cy="369332"/>
          </a:xfrm>
          <a:prstGeom prst="rect">
            <a:avLst/>
          </a:prstGeom>
          <a:noFill/>
        </p:spPr>
        <p:txBody>
          <a:bodyPr wrap="square" rtlCol="0">
            <a:spAutoFit/>
          </a:bodyPr>
          <a:lstStyle/>
          <a:p>
            <a:pPr lvl="0"/>
            <a:r>
              <a:rPr lang="it-IT">
                <a:solidFill>
                  <a:schemeClr val="tx1">
                    <a:lumMod val="85000"/>
                  </a:schemeClr>
                </a:solidFill>
              </a:rPr>
              <a:t>Fiducia nel marchio</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53" name="CasellaDiTesto 52">
            <a:extLst>
              <a:ext uri="{FF2B5EF4-FFF2-40B4-BE49-F238E27FC236}">
                <a16:creationId xmlns:a16="http://schemas.microsoft.com/office/drawing/2014/main" xmlns="" id="{41B16B71-B442-4423-91F2-A671668D0392}"/>
              </a:ext>
            </a:extLst>
          </p:cNvPr>
          <p:cNvSpPr txBox="1"/>
          <p:nvPr/>
        </p:nvSpPr>
        <p:spPr>
          <a:xfrm>
            <a:off x="1442228" y="5313648"/>
            <a:ext cx="4912527" cy="646331"/>
          </a:xfrm>
          <a:prstGeom prst="rect">
            <a:avLst/>
          </a:prstGeom>
          <a:noFill/>
        </p:spPr>
        <p:txBody>
          <a:bodyPr wrap="square" rtlCol="0">
            <a:spAutoFit/>
          </a:bodyPr>
          <a:lstStyle/>
          <a:p>
            <a:pPr lvl="0"/>
            <a:r>
              <a:rPr lang="it-IT">
                <a:solidFill>
                  <a:schemeClr val="tx1">
                    <a:lumMod val="85000"/>
                  </a:schemeClr>
                </a:solidFill>
              </a:rPr>
              <a:t>Convincimento a seguito di campagne promozionali</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sp>
        <p:nvSpPr>
          <p:cNvPr id="59" name="CasellaDiTesto 58">
            <a:extLst>
              <a:ext uri="{FF2B5EF4-FFF2-40B4-BE49-F238E27FC236}">
                <a16:creationId xmlns:a16="http://schemas.microsoft.com/office/drawing/2014/main" xmlns="" id="{1763FB73-8E26-4BD6-9385-198FAC72A84C}"/>
              </a:ext>
            </a:extLst>
          </p:cNvPr>
          <p:cNvSpPr txBox="1"/>
          <p:nvPr/>
        </p:nvSpPr>
        <p:spPr>
          <a:xfrm>
            <a:off x="1409521" y="6023350"/>
            <a:ext cx="4912527" cy="646331"/>
          </a:xfrm>
          <a:prstGeom prst="rect">
            <a:avLst/>
          </a:prstGeom>
          <a:noFill/>
        </p:spPr>
        <p:txBody>
          <a:bodyPr wrap="square" rtlCol="0">
            <a:spAutoFit/>
          </a:bodyPr>
          <a:lstStyle/>
          <a:p>
            <a:pPr lvl="0"/>
            <a:r>
              <a:rPr lang="it-IT">
                <a:solidFill>
                  <a:schemeClr val="tx1">
                    <a:lumMod val="85000"/>
                  </a:schemeClr>
                </a:solidFill>
              </a:rPr>
              <a:t>Esperienze negative con la banca tradizionale</a:t>
            </a:r>
            <a:endParaRPr kumimoji="0" lang="it-IT" sz="1800" i="0" u="none" strike="noStrike" kern="1200" cap="none" spc="0" normalizeH="0" baseline="0" noProof="0" dirty="0">
              <a:ln>
                <a:noFill/>
              </a:ln>
              <a:solidFill>
                <a:schemeClr val="tx1">
                  <a:lumMod val="85000"/>
                </a:schemeClr>
              </a:solidFill>
              <a:effectLst/>
              <a:uLnTx/>
              <a:uFillTx/>
              <a:latin typeface="Century Gothic"/>
            </a:endParaRPr>
          </a:p>
        </p:txBody>
      </p:sp>
      <p:pic>
        <p:nvPicPr>
          <p:cNvPr id="5" name="Immagine 4">
            <a:extLst>
              <a:ext uri="{FF2B5EF4-FFF2-40B4-BE49-F238E27FC236}">
                <a16:creationId xmlns:a16="http://schemas.microsoft.com/office/drawing/2014/main" xmlns="" id="{7ABA8CED-8054-4E30-82E5-9303153F13D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14391" y="833205"/>
            <a:ext cx="582806" cy="582806"/>
          </a:xfrm>
          <a:prstGeom prst="rect">
            <a:avLst/>
          </a:prstGeom>
        </p:spPr>
      </p:pic>
      <p:sp>
        <p:nvSpPr>
          <p:cNvPr id="57" name="Rettangolo arrotondato 44">
            <a:extLst>
              <a:ext uri="{FF2B5EF4-FFF2-40B4-BE49-F238E27FC236}">
                <a16:creationId xmlns:a16="http://schemas.microsoft.com/office/drawing/2014/main" xmlns="" id="{550F48DE-7225-4617-8D43-6852FF2921B5}"/>
              </a:ext>
            </a:extLst>
          </p:cNvPr>
          <p:cNvSpPr/>
          <p:nvPr/>
        </p:nvSpPr>
        <p:spPr>
          <a:xfrm>
            <a:off x="2119524" y="242433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5" name="Rettangolo arrotondato 44">
            <a:extLst>
              <a:ext uri="{FF2B5EF4-FFF2-40B4-BE49-F238E27FC236}">
                <a16:creationId xmlns:a16="http://schemas.microsoft.com/office/drawing/2014/main" xmlns="" id="{38FFDBCA-B8CE-413E-871B-54EE8065E4AC}"/>
              </a:ext>
            </a:extLst>
          </p:cNvPr>
          <p:cNvSpPr/>
          <p:nvPr/>
        </p:nvSpPr>
        <p:spPr>
          <a:xfrm>
            <a:off x="155574" y="21553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1" name="Rettangolo arrotondato 44">
            <a:extLst>
              <a:ext uri="{FF2B5EF4-FFF2-40B4-BE49-F238E27FC236}">
                <a16:creationId xmlns:a16="http://schemas.microsoft.com/office/drawing/2014/main" xmlns="" id="{8E97E239-59E7-468B-9692-388159A524D0}"/>
              </a:ext>
            </a:extLst>
          </p:cNvPr>
          <p:cNvSpPr/>
          <p:nvPr/>
        </p:nvSpPr>
        <p:spPr>
          <a:xfrm>
            <a:off x="-243087" y="293619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2" name="Rettangolo arrotondato 44">
            <a:extLst>
              <a:ext uri="{FF2B5EF4-FFF2-40B4-BE49-F238E27FC236}">
                <a16:creationId xmlns:a16="http://schemas.microsoft.com/office/drawing/2014/main" xmlns="" id="{F8C4D99D-45E5-483B-A570-E273E0FB0466}"/>
              </a:ext>
            </a:extLst>
          </p:cNvPr>
          <p:cNvSpPr/>
          <p:nvPr/>
        </p:nvSpPr>
        <p:spPr>
          <a:xfrm>
            <a:off x="2449549" y="370748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64" name="Rettangolo arrotondato 44">
            <a:extLst>
              <a:ext uri="{FF2B5EF4-FFF2-40B4-BE49-F238E27FC236}">
                <a16:creationId xmlns:a16="http://schemas.microsoft.com/office/drawing/2014/main" xmlns="" id="{7E56DF52-611C-417C-8F91-804EEF390B76}"/>
              </a:ext>
            </a:extLst>
          </p:cNvPr>
          <p:cNvSpPr/>
          <p:nvPr/>
        </p:nvSpPr>
        <p:spPr>
          <a:xfrm>
            <a:off x="466625" y="388563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60" name="Rettangolo arrotondato 44">
            <a:extLst>
              <a:ext uri="{FF2B5EF4-FFF2-40B4-BE49-F238E27FC236}">
                <a16:creationId xmlns:a16="http://schemas.microsoft.com/office/drawing/2014/main" xmlns="" id="{B614DF29-FED9-46A4-8BBD-ADF5FA234E4D}"/>
              </a:ext>
            </a:extLst>
          </p:cNvPr>
          <p:cNvSpPr/>
          <p:nvPr/>
        </p:nvSpPr>
        <p:spPr>
          <a:xfrm>
            <a:off x="-25798" y="477021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65" name="Rettangolo arrotondato 44">
            <a:extLst>
              <a:ext uri="{FF2B5EF4-FFF2-40B4-BE49-F238E27FC236}">
                <a16:creationId xmlns:a16="http://schemas.microsoft.com/office/drawing/2014/main" xmlns="" id="{B659B61A-5782-4CB4-B1CA-C37C26AC626F}"/>
              </a:ext>
            </a:extLst>
          </p:cNvPr>
          <p:cNvSpPr/>
          <p:nvPr/>
        </p:nvSpPr>
        <p:spPr>
          <a:xfrm>
            <a:off x="3797028" y="477903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66" name="Rettangolo arrotondato 44">
            <a:extLst>
              <a:ext uri="{FF2B5EF4-FFF2-40B4-BE49-F238E27FC236}">
                <a16:creationId xmlns:a16="http://schemas.microsoft.com/office/drawing/2014/main" xmlns="" id="{CF61C1B3-6BED-4BDB-9E51-2EBB72132C84}"/>
              </a:ext>
            </a:extLst>
          </p:cNvPr>
          <p:cNvSpPr/>
          <p:nvPr/>
        </p:nvSpPr>
        <p:spPr>
          <a:xfrm>
            <a:off x="-87512" y="539483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67" name="Rettangolo arrotondato 44">
            <a:extLst>
              <a:ext uri="{FF2B5EF4-FFF2-40B4-BE49-F238E27FC236}">
                <a16:creationId xmlns:a16="http://schemas.microsoft.com/office/drawing/2014/main" xmlns="" id="{39C16913-A911-4BFC-9FB6-FB24A98BD315}"/>
              </a:ext>
            </a:extLst>
          </p:cNvPr>
          <p:cNvSpPr/>
          <p:nvPr/>
        </p:nvSpPr>
        <p:spPr>
          <a:xfrm>
            <a:off x="3033815" y="556320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69" name="Rettangolo arrotondato 44">
            <a:extLst>
              <a:ext uri="{FF2B5EF4-FFF2-40B4-BE49-F238E27FC236}">
                <a16:creationId xmlns:a16="http://schemas.microsoft.com/office/drawing/2014/main" xmlns="" id="{4A9C7784-8256-4873-844D-4C99951DFF60}"/>
              </a:ext>
            </a:extLst>
          </p:cNvPr>
          <p:cNvSpPr/>
          <p:nvPr/>
        </p:nvSpPr>
        <p:spPr>
          <a:xfrm>
            <a:off x="-28696" y="616635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70" name="Rettangolo arrotondato 44">
            <a:extLst>
              <a:ext uri="{FF2B5EF4-FFF2-40B4-BE49-F238E27FC236}">
                <a16:creationId xmlns:a16="http://schemas.microsoft.com/office/drawing/2014/main" xmlns="" id="{FB4C65B9-BC6E-461E-981E-BF2008C9C28F}"/>
              </a:ext>
            </a:extLst>
          </p:cNvPr>
          <p:cNvSpPr/>
          <p:nvPr/>
        </p:nvSpPr>
        <p:spPr>
          <a:xfrm>
            <a:off x="2692636" y="626106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13</a:t>
            </a:r>
            <a:endParaRPr lang="it-IT" dirty="0"/>
          </a:p>
        </p:txBody>
      </p:sp>
    </p:spTree>
    <p:extLst>
      <p:ext uri="{BB962C8B-B14F-4D97-AF65-F5344CB8AC3E}">
        <p14:creationId xmlns:p14="http://schemas.microsoft.com/office/powerpoint/2010/main" val="2610022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6622"/>
          <a:stretch/>
        </p:blipFill>
        <p:spPr bwMode="auto">
          <a:xfrm>
            <a:off x="6139497" y="458258"/>
            <a:ext cx="6052503" cy="6366627"/>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le motivazioni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30401"/>
            <a:ext cx="6369170" cy="278602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1" y="1926015"/>
            <a:ext cx="6369169" cy="3964045"/>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Immagine</a:t>
            </a:r>
          </a:p>
          <a:p>
            <a:pPr lvl="0"/>
            <a:r>
              <a:rPr lang="it-IT" sz="1400">
                <a:solidFill>
                  <a:prstClr val="black"/>
                </a:solidFill>
              </a:rPr>
              <a:t>https://pixabay.com/it/e-commerce-computer-contanti-2301933/ </a:t>
            </a:r>
          </a:p>
          <a:p>
            <a:pPr lvl="0"/>
            <a:endParaRPr kumimoji="0" lang="it-IT" sz="1400" b="0" i="0" u="none" strike="noStrike" kern="1200" cap="none" spc="0" normalizeH="0" baseline="0" noProof="0">
              <a:ln>
                <a:noFill/>
              </a:ln>
              <a:solidFill>
                <a:prstClr val="black"/>
              </a:solidFill>
              <a:effectLst/>
              <a:uLnTx/>
              <a:uFillTx/>
              <a:latin typeface="Century Gothic"/>
              <a:ea typeface="+mn-ea"/>
              <a:cs typeface="+mn-cs"/>
            </a:endParaRPr>
          </a:p>
          <a:p>
            <a:pPr lvl="0"/>
            <a:r>
              <a:rPr lang="it-IT" sz="1400">
                <a:solidFill>
                  <a:prstClr val="black"/>
                </a:solidFill>
                <a:latin typeface="Century Gothic"/>
              </a:rPr>
              <a:t>POPUP</a:t>
            </a:r>
          </a:p>
          <a:p>
            <a:pPr lvl="0"/>
            <a:r>
              <a:rPr kumimoji="0" lang="it-IT" sz="1400" b="0" i="0" u="none" strike="noStrike" kern="1200" cap="none" spc="0" normalizeH="0" baseline="0" noProof="0">
                <a:ln>
                  <a:noFill/>
                </a:ln>
                <a:solidFill>
                  <a:prstClr val="black"/>
                </a:solidFill>
                <a:effectLst/>
                <a:uLnTx/>
                <a:uFillTx/>
                <a:latin typeface="Century Gothic"/>
                <a:ea typeface="+mn-ea"/>
                <a:cs typeface="+mn-cs"/>
              </a:rPr>
              <a:t>Tabella da materiale cliente </a:t>
            </a:r>
            <a:r>
              <a:rPr lang="it-IT" sz="1400">
                <a:solidFill>
                  <a:prstClr val="black"/>
                </a:solidFill>
              </a:rPr>
              <a:t>KPMG-Digital-Banking-2018</a:t>
            </a:r>
          </a:p>
          <a:p>
            <a:pPr lvl="0"/>
            <a:r>
              <a:rPr kumimoji="0" lang="it-IT" sz="1400" b="0" i="0" u="none" strike="noStrike" kern="1200" cap="none" spc="0" normalizeH="0" baseline="0" noProof="0">
                <a:ln>
                  <a:noFill/>
                </a:ln>
                <a:solidFill>
                  <a:prstClr val="black"/>
                </a:solidFill>
                <a:effectLst/>
                <a:uLnTx/>
                <a:uFillTx/>
                <a:latin typeface="Century Gothic"/>
                <a:ea typeface="+mn-ea"/>
                <a:cs typeface="+mn-cs"/>
              </a:rPr>
              <a:t>Pagina 23 </a:t>
            </a:r>
            <a:r>
              <a:rPr lang="it-IT" sz="1400">
                <a:solidFill>
                  <a:prstClr val="black"/>
                </a:solidFill>
              </a:rPr>
              <a:t>(«Per quale motivo ha scelto una banca online?</a:t>
            </a:r>
            <a:r>
              <a:rPr lang="it-IT" sz="1400">
                <a:solidFill>
                  <a:prstClr val="black"/>
                </a:solidFill>
                <a:latin typeface="Century Gothic"/>
              </a:rPr>
              <a:t>»</a:t>
            </a:r>
            <a:r>
              <a:rPr lang="it-IT" sz="1400" dirty="0">
                <a:solidFill>
                  <a:prstClr val="black"/>
                </a:solidFill>
                <a:latin typeface="Century Gothic"/>
              </a:rPr>
              <a:t>)</a:t>
            </a:r>
            <a:endParaRPr lang="it-IT" sz="1400">
              <a:solidFill>
                <a:prstClr val="black"/>
              </a:solidFill>
            </a:endParaRPr>
          </a:p>
        </p:txBody>
      </p:sp>
      <p:sp>
        <p:nvSpPr>
          <p:cNvPr id="30" name="Documento 29">
            <a:extLst>
              <a:ext uri="{FF2B5EF4-FFF2-40B4-BE49-F238E27FC236}">
                <a16:creationId xmlns:a16="http://schemas.microsoft.com/office/drawing/2014/main" xmlns="" id="{ABB207A1-8AF5-47AB-B50D-C3D7D6AA8047}"/>
              </a:ext>
            </a:extLst>
          </p:cNvPr>
          <p:cNvSpPr>
            <a:spLocks/>
          </p:cNvSpPr>
          <p:nvPr/>
        </p:nvSpPr>
        <p:spPr>
          <a:xfrm rot="10800000">
            <a:off x="-4" y="4618705"/>
            <a:ext cx="6369169" cy="2239295"/>
          </a:xfrm>
          <a:prstGeom prst="flowChartDocument">
            <a:avLst/>
          </a:prstGeom>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5" name="Rettangolo 4"/>
          <p:cNvSpPr/>
          <p:nvPr/>
        </p:nvSpPr>
        <p:spPr>
          <a:xfrm>
            <a:off x="551476" y="772042"/>
            <a:ext cx="4754157" cy="369332"/>
          </a:xfrm>
          <a:prstGeom prst="rect">
            <a:avLst/>
          </a:prstGeom>
        </p:spPr>
        <p:txBody>
          <a:bodyPr wrap="square">
            <a:spAutoFit/>
          </a:bodyPr>
          <a:lstStyle/>
          <a:p>
            <a:pPr lvl="0"/>
            <a:r>
              <a:rPr lang="it-IT">
                <a:solidFill>
                  <a:prstClr val="white"/>
                </a:solidFill>
                <a:cs typeface="Arial" charset="0"/>
              </a:rPr>
              <a:t>Ricerca di prodotti innovativi</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6" name="Immagine 5">
            <a:extLst>
              <a:ext uri="{FF2B5EF4-FFF2-40B4-BE49-F238E27FC236}">
                <a16:creationId xmlns:a16="http://schemas.microsoft.com/office/drawing/2014/main" xmlns="" id="{3AF2247B-3EA5-467F-A548-1EF6C844E42E}"/>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3957" y="538195"/>
            <a:ext cx="742040" cy="742040"/>
          </a:xfrm>
          <a:prstGeom prst="rect">
            <a:avLst/>
          </a:prstGeom>
        </p:spPr>
      </p:pic>
      <p:pic>
        <p:nvPicPr>
          <p:cNvPr id="8" name="Immagine 7">
            <a:extLst>
              <a:ext uri="{FF2B5EF4-FFF2-40B4-BE49-F238E27FC236}">
                <a16:creationId xmlns:a16="http://schemas.microsoft.com/office/drawing/2014/main" xmlns="" id="{21D47E21-0405-4B4F-BF40-1AB489B57EB8}"/>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23957" y="1343502"/>
            <a:ext cx="757121" cy="757121"/>
          </a:xfrm>
          <a:prstGeom prst="rect">
            <a:avLst/>
          </a:prstGeom>
        </p:spPr>
      </p:pic>
      <p:sp>
        <p:nvSpPr>
          <p:cNvPr id="32" name="Rettangolo 31">
            <a:extLst>
              <a:ext uri="{FF2B5EF4-FFF2-40B4-BE49-F238E27FC236}">
                <a16:creationId xmlns:a16="http://schemas.microsoft.com/office/drawing/2014/main" xmlns="" id="{013A9FDF-2832-4EFF-8843-0876B0B37A07}"/>
              </a:ext>
            </a:extLst>
          </p:cNvPr>
          <p:cNvSpPr/>
          <p:nvPr/>
        </p:nvSpPr>
        <p:spPr>
          <a:xfrm>
            <a:off x="560324" y="1472359"/>
            <a:ext cx="5535676" cy="646331"/>
          </a:xfrm>
          <a:prstGeom prst="rect">
            <a:avLst/>
          </a:prstGeom>
        </p:spPr>
        <p:txBody>
          <a:bodyPr wrap="square">
            <a:spAutoFit/>
          </a:bodyPr>
          <a:lstStyle/>
          <a:p>
            <a:pPr lvl="0"/>
            <a:r>
              <a:rPr lang="it-IT">
                <a:solidFill>
                  <a:prstClr val="white"/>
                </a:solidFill>
                <a:cs typeface="Arial" charset="0"/>
              </a:rPr>
              <a:t>Influenza di amici/parenti/campagne promozionali</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16" name="Immagine 15">
            <a:extLst>
              <a:ext uri="{FF2B5EF4-FFF2-40B4-BE49-F238E27FC236}">
                <a16:creationId xmlns:a16="http://schemas.microsoft.com/office/drawing/2014/main" xmlns="" id="{92BA0DC6-A38C-4EFF-B2E4-DCCE17A8F582}"/>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340400" y="3877845"/>
            <a:ext cx="538635" cy="538635"/>
          </a:xfrm>
          <a:prstGeom prst="rect">
            <a:avLst/>
          </a:prstGeom>
        </p:spPr>
      </p:pic>
      <p:pic>
        <p:nvPicPr>
          <p:cNvPr id="18" name="Immagine 17">
            <a:extLst>
              <a:ext uri="{FF2B5EF4-FFF2-40B4-BE49-F238E27FC236}">
                <a16:creationId xmlns:a16="http://schemas.microsoft.com/office/drawing/2014/main" xmlns="" id="{7B48311E-028E-4B00-831F-75E25AF33A7D}"/>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340400" y="2737744"/>
            <a:ext cx="538635" cy="538635"/>
          </a:xfrm>
          <a:prstGeom prst="rect">
            <a:avLst/>
          </a:prstGeom>
        </p:spPr>
      </p:pic>
      <p:sp>
        <p:nvSpPr>
          <p:cNvPr id="42" name="Rettangolo 41">
            <a:extLst>
              <a:ext uri="{FF2B5EF4-FFF2-40B4-BE49-F238E27FC236}">
                <a16:creationId xmlns:a16="http://schemas.microsoft.com/office/drawing/2014/main" xmlns="" id="{03EC17DE-175F-4B9F-92A6-449DD49A9925}"/>
              </a:ext>
            </a:extLst>
          </p:cNvPr>
          <p:cNvSpPr/>
          <p:nvPr/>
        </p:nvSpPr>
        <p:spPr>
          <a:xfrm>
            <a:off x="992206" y="2832677"/>
            <a:ext cx="4754157" cy="369332"/>
          </a:xfrm>
          <a:prstGeom prst="rect">
            <a:avLst/>
          </a:prstGeom>
        </p:spPr>
        <p:txBody>
          <a:bodyPr wrap="square">
            <a:spAutoFit/>
          </a:bodyPr>
          <a:lstStyle/>
          <a:p>
            <a:pPr lvl="0"/>
            <a:r>
              <a:rPr lang="it-IT">
                <a:solidFill>
                  <a:prstClr val="white"/>
                </a:solidFill>
                <a:cs typeface="Arial" charset="0"/>
              </a:rPr>
              <a:t>Motivazioni pratiche</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3" name="Rettangolo 42">
            <a:extLst>
              <a:ext uri="{FF2B5EF4-FFF2-40B4-BE49-F238E27FC236}">
                <a16:creationId xmlns:a16="http://schemas.microsoft.com/office/drawing/2014/main" xmlns="" id="{2D8A6EA6-B191-47C9-A511-6ACE41686938}"/>
              </a:ext>
            </a:extLst>
          </p:cNvPr>
          <p:cNvSpPr/>
          <p:nvPr/>
        </p:nvSpPr>
        <p:spPr>
          <a:xfrm>
            <a:off x="1001085" y="3942661"/>
            <a:ext cx="4754157" cy="369332"/>
          </a:xfrm>
          <a:prstGeom prst="rect">
            <a:avLst/>
          </a:prstGeom>
        </p:spPr>
        <p:txBody>
          <a:bodyPr wrap="square">
            <a:spAutoFit/>
          </a:bodyPr>
          <a:lstStyle/>
          <a:p>
            <a:pPr lvl="0"/>
            <a:r>
              <a:rPr lang="it-IT">
                <a:solidFill>
                  <a:prstClr val="white"/>
                </a:solidFill>
                <a:cs typeface="Arial" charset="0"/>
              </a:rPr>
              <a:t>Innovazione</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4" name="CasellaDiTesto 43">
            <a:extLst>
              <a:ext uri="{FF2B5EF4-FFF2-40B4-BE49-F238E27FC236}">
                <a16:creationId xmlns:a16="http://schemas.microsoft.com/office/drawing/2014/main" xmlns="" id="{8F0138DF-02F6-451B-A8DC-83FEF5B42DC6}"/>
              </a:ext>
            </a:extLst>
          </p:cNvPr>
          <p:cNvSpPr txBox="1"/>
          <p:nvPr/>
        </p:nvSpPr>
        <p:spPr>
          <a:xfrm>
            <a:off x="981142" y="3195035"/>
            <a:ext cx="2731838"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t>Convenienza economica</a:t>
            </a:r>
            <a:endParaRPr lang="it-IT" dirty="0"/>
          </a:p>
        </p:txBody>
      </p:sp>
      <p:sp>
        <p:nvSpPr>
          <p:cNvPr id="45" name="CasellaDiTesto 44">
            <a:extLst>
              <a:ext uri="{FF2B5EF4-FFF2-40B4-BE49-F238E27FC236}">
                <a16:creationId xmlns:a16="http://schemas.microsoft.com/office/drawing/2014/main" xmlns="" id="{64D7A080-4FCA-4428-B702-6CDD3009BB02}"/>
              </a:ext>
            </a:extLst>
          </p:cNvPr>
          <p:cNvSpPr txBox="1"/>
          <p:nvPr/>
        </p:nvSpPr>
        <p:spPr>
          <a:xfrm>
            <a:off x="992204" y="3547414"/>
            <a:ext cx="5376961" cy="338554"/>
          </a:xfrm>
          <a:prstGeom prst="rect">
            <a:avLst/>
          </a:prstGeom>
          <a:noFill/>
        </p:spPr>
        <p:txBody>
          <a:bodyPr wrap="square" rtlCol="0">
            <a:spAutoFit/>
          </a:bodyPr>
          <a:lstStyle>
            <a:defPPr>
              <a:defRPr lang="en-US"/>
            </a:defPPr>
            <a:lvl1pPr>
              <a:defRPr sz="1600">
                <a:solidFill>
                  <a:schemeClr val="tx2">
                    <a:lumMod val="75000"/>
                  </a:schemeClr>
                </a:solidFill>
              </a:defRPr>
            </a:lvl1pPr>
          </a:lstStyle>
          <a:p>
            <a:r>
              <a:rPr lang="it-IT"/>
              <a:t>Comodità nella fruizione dei servizi via web/mobile</a:t>
            </a:r>
            <a:endParaRPr lang="it-IT" dirty="0"/>
          </a:p>
        </p:txBody>
      </p:sp>
      <p:sp>
        <p:nvSpPr>
          <p:cNvPr id="46" name="CasellaDiTesto 45">
            <a:extLst>
              <a:ext uri="{FF2B5EF4-FFF2-40B4-BE49-F238E27FC236}">
                <a16:creationId xmlns:a16="http://schemas.microsoft.com/office/drawing/2014/main" xmlns="" id="{F2F03C9D-8CE5-4D34-8626-39A04294BC81}"/>
              </a:ext>
            </a:extLst>
          </p:cNvPr>
          <p:cNvSpPr txBox="1"/>
          <p:nvPr/>
        </p:nvSpPr>
        <p:spPr>
          <a:xfrm>
            <a:off x="1023877" y="4303541"/>
            <a:ext cx="3592650"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t>Disponibilità di prodotti innovativi </a:t>
            </a:r>
            <a:endParaRPr lang="it-IT" dirty="0"/>
          </a:p>
        </p:txBody>
      </p:sp>
      <p:sp>
        <p:nvSpPr>
          <p:cNvPr id="49" name="Goccia 48">
            <a:extLst>
              <a:ext uri="{FF2B5EF4-FFF2-40B4-BE49-F238E27FC236}">
                <a16:creationId xmlns:a16="http://schemas.microsoft.com/office/drawing/2014/main" xmlns="" id="{084752AB-1E3F-4061-94FC-628BEB389FCC}"/>
              </a:ext>
            </a:extLst>
          </p:cNvPr>
          <p:cNvSpPr/>
          <p:nvPr/>
        </p:nvSpPr>
        <p:spPr>
          <a:xfrm rot="1001462">
            <a:off x="4345852" y="4036697"/>
            <a:ext cx="831034" cy="472623"/>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chemeClr val="accent5">
                    <a:lumMod val="75000"/>
                  </a:schemeClr>
                </a:solidFill>
                <a:latin typeface="Tempus Sans ITC" panose="04020404030D07020202" pitchFamily="82" charset="0"/>
              </a:rPr>
              <a:t>19,1%</a:t>
            </a:r>
            <a:endParaRPr lang="it-IT" sz="1400" b="1" dirty="0">
              <a:solidFill>
                <a:schemeClr val="accent5">
                  <a:lumMod val="75000"/>
                </a:schemeClr>
              </a:solidFill>
              <a:latin typeface="Tempus Sans ITC" panose="04020404030D07020202" pitchFamily="82" charset="0"/>
            </a:endParaRPr>
          </a:p>
        </p:txBody>
      </p:sp>
      <p:sp>
        <p:nvSpPr>
          <p:cNvPr id="54" name="CasellaDiTesto 53">
            <a:extLst>
              <a:ext uri="{FF2B5EF4-FFF2-40B4-BE49-F238E27FC236}">
                <a16:creationId xmlns:a16="http://schemas.microsoft.com/office/drawing/2014/main" xmlns="" id="{54855F19-E7FA-42E0-915E-A3AB27509B6E}"/>
              </a:ext>
            </a:extLst>
          </p:cNvPr>
          <p:cNvSpPr txBox="1"/>
          <p:nvPr/>
        </p:nvSpPr>
        <p:spPr>
          <a:xfrm>
            <a:off x="1408240" y="5025164"/>
            <a:ext cx="2709396"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Influenza di amici/parenti</a:t>
            </a:r>
          </a:p>
        </p:txBody>
      </p:sp>
      <p:sp>
        <p:nvSpPr>
          <p:cNvPr id="56" name="CasellaDiTesto 55">
            <a:extLst>
              <a:ext uri="{FF2B5EF4-FFF2-40B4-BE49-F238E27FC236}">
                <a16:creationId xmlns:a16="http://schemas.microsoft.com/office/drawing/2014/main" xmlns="" id="{A082C4A2-4CA5-4ACF-A839-F9314A807F3B}"/>
              </a:ext>
            </a:extLst>
          </p:cNvPr>
          <p:cNvSpPr txBox="1"/>
          <p:nvPr/>
        </p:nvSpPr>
        <p:spPr>
          <a:xfrm>
            <a:off x="1397876" y="5328530"/>
            <a:ext cx="4876289" cy="338554"/>
          </a:xfrm>
          <a:prstGeom prst="rect">
            <a:avLst/>
          </a:prstGeom>
          <a:noFill/>
        </p:spPr>
        <p:txBody>
          <a:bodyPr wrap="square" rtlCol="0">
            <a:spAutoFit/>
          </a:bodyPr>
          <a:lstStyle>
            <a:defPPr>
              <a:defRPr lang="en-US"/>
            </a:defPPr>
            <a:lvl1pPr>
              <a:defRPr sz="1600">
                <a:solidFill>
                  <a:schemeClr val="tx2">
                    <a:lumMod val="75000"/>
                  </a:schemeClr>
                </a:solidFill>
              </a:defRPr>
            </a:lvl1pPr>
          </a:lstStyle>
          <a:p>
            <a:r>
              <a:rPr lang="it-IT">
                <a:solidFill>
                  <a:srgbClr val="23585E"/>
                </a:solidFill>
              </a:rPr>
              <a:t>Fruizione dei servizi bancari tramite smartphone</a:t>
            </a:r>
          </a:p>
        </p:txBody>
      </p:sp>
      <p:sp>
        <p:nvSpPr>
          <p:cNvPr id="59" name="CasellaDiTesto 58">
            <a:extLst>
              <a:ext uri="{FF2B5EF4-FFF2-40B4-BE49-F238E27FC236}">
                <a16:creationId xmlns:a16="http://schemas.microsoft.com/office/drawing/2014/main" xmlns="" id="{729563F4-152A-4F03-978B-699AED560400}"/>
              </a:ext>
            </a:extLst>
          </p:cNvPr>
          <p:cNvSpPr txBox="1"/>
          <p:nvPr/>
        </p:nvSpPr>
        <p:spPr>
          <a:xfrm>
            <a:off x="1397873" y="5826770"/>
            <a:ext cx="3839513"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Condizioni economiche vantaggiose</a:t>
            </a:r>
          </a:p>
        </p:txBody>
      </p:sp>
      <p:sp>
        <p:nvSpPr>
          <p:cNvPr id="60" name="CasellaDiTesto 59">
            <a:extLst>
              <a:ext uri="{FF2B5EF4-FFF2-40B4-BE49-F238E27FC236}">
                <a16:creationId xmlns:a16="http://schemas.microsoft.com/office/drawing/2014/main" xmlns="" id="{7B85F55B-B672-46EE-AFCD-F220C3573CEA}"/>
              </a:ext>
            </a:extLst>
          </p:cNvPr>
          <p:cNvSpPr txBox="1"/>
          <p:nvPr/>
        </p:nvSpPr>
        <p:spPr>
          <a:xfrm>
            <a:off x="1402688" y="6126839"/>
            <a:ext cx="2688557"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Campagne promozionali</a:t>
            </a:r>
          </a:p>
        </p:txBody>
      </p:sp>
      <p:sp>
        <p:nvSpPr>
          <p:cNvPr id="61" name="CasellaDiTesto 60">
            <a:extLst>
              <a:ext uri="{FF2B5EF4-FFF2-40B4-BE49-F238E27FC236}">
                <a16:creationId xmlns:a16="http://schemas.microsoft.com/office/drawing/2014/main" xmlns="" id="{FC0708F6-DB21-4789-BC50-CAEA31B31D45}"/>
              </a:ext>
            </a:extLst>
          </p:cNvPr>
          <p:cNvSpPr txBox="1"/>
          <p:nvPr/>
        </p:nvSpPr>
        <p:spPr>
          <a:xfrm>
            <a:off x="1413198" y="6427599"/>
            <a:ext cx="4621778" cy="338554"/>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rgbClr val="23585E"/>
                </a:solidFill>
              </a:rPr>
              <a:t>Esperienze negative con banche tradizionali</a:t>
            </a:r>
          </a:p>
        </p:txBody>
      </p:sp>
      <p:sp>
        <p:nvSpPr>
          <p:cNvPr id="62" name="Goccia 61">
            <a:extLst>
              <a:ext uri="{FF2B5EF4-FFF2-40B4-BE49-F238E27FC236}">
                <a16:creationId xmlns:a16="http://schemas.microsoft.com/office/drawing/2014/main" xmlns="" id="{6D3EB438-875E-441C-B202-7B1FB2A21BA8}"/>
              </a:ext>
            </a:extLst>
          </p:cNvPr>
          <p:cNvSpPr/>
          <p:nvPr/>
        </p:nvSpPr>
        <p:spPr>
          <a:xfrm>
            <a:off x="249702" y="5106365"/>
            <a:ext cx="1098412" cy="472623"/>
          </a:xfrm>
          <a:prstGeom prst="teardrop">
            <a:avLst/>
          </a:prstGeom>
          <a:solidFill>
            <a:srgbClr val="863737"/>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chemeClr val="tx1">
                    <a:lumMod val="95000"/>
                  </a:schemeClr>
                </a:solidFill>
                <a:latin typeface="Tempus Sans ITC" panose="04020404030D07020202" pitchFamily="82" charset="0"/>
              </a:rPr>
              <a:t>Giovani</a:t>
            </a:r>
            <a:endParaRPr lang="it-IT" sz="1400" b="1" dirty="0">
              <a:solidFill>
                <a:schemeClr val="tx1">
                  <a:lumMod val="95000"/>
                </a:schemeClr>
              </a:solidFill>
              <a:latin typeface="Tempus Sans ITC" panose="04020404030D07020202" pitchFamily="82" charset="0"/>
            </a:endParaRPr>
          </a:p>
        </p:txBody>
      </p:sp>
      <p:sp>
        <p:nvSpPr>
          <p:cNvPr id="63" name="Goccia 62">
            <a:extLst>
              <a:ext uri="{FF2B5EF4-FFF2-40B4-BE49-F238E27FC236}">
                <a16:creationId xmlns:a16="http://schemas.microsoft.com/office/drawing/2014/main" xmlns="" id="{3D2E217D-D9F8-43B3-B1D8-12BFDA63AF0E}"/>
              </a:ext>
            </a:extLst>
          </p:cNvPr>
          <p:cNvSpPr/>
          <p:nvPr/>
        </p:nvSpPr>
        <p:spPr>
          <a:xfrm>
            <a:off x="255964" y="5963855"/>
            <a:ext cx="1098412" cy="472623"/>
          </a:xfrm>
          <a:prstGeom prst="teardrop">
            <a:avLst/>
          </a:prstGeom>
          <a:solidFill>
            <a:srgbClr val="863737"/>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chemeClr val="tx1">
                    <a:lumMod val="95000"/>
                  </a:schemeClr>
                </a:solidFill>
                <a:latin typeface="Tempus Sans ITC" panose="04020404030D07020202" pitchFamily="82" charset="0"/>
              </a:rPr>
              <a:t>Over 55</a:t>
            </a:r>
            <a:endParaRPr lang="it-IT" sz="1400" b="1" dirty="0">
              <a:solidFill>
                <a:schemeClr val="tx1">
                  <a:lumMod val="95000"/>
                </a:schemeClr>
              </a:solidFill>
              <a:latin typeface="Tempus Sans ITC" panose="04020404030D07020202" pitchFamily="82" charset="0"/>
            </a:endParaRPr>
          </a:p>
        </p:txBody>
      </p:sp>
      <p:cxnSp>
        <p:nvCxnSpPr>
          <p:cNvPr id="27" name="Connettore diritto 26">
            <a:extLst>
              <a:ext uri="{FF2B5EF4-FFF2-40B4-BE49-F238E27FC236}">
                <a16:creationId xmlns:a16="http://schemas.microsoft.com/office/drawing/2014/main" xmlns="" id="{D197288D-FBE5-43BA-90E6-FFB9F4CF007B}"/>
              </a:ext>
            </a:extLst>
          </p:cNvPr>
          <p:cNvCxnSpPr/>
          <p:nvPr/>
        </p:nvCxnSpPr>
        <p:spPr>
          <a:xfrm>
            <a:off x="1475117" y="5751164"/>
            <a:ext cx="4694455" cy="0"/>
          </a:xfrm>
          <a:prstGeom prst="line">
            <a:avLst/>
          </a:prstGeom>
          <a:ln w="19050">
            <a:solidFill>
              <a:srgbClr val="863737"/>
            </a:solidFill>
          </a:ln>
        </p:spPr>
        <p:style>
          <a:lnRef idx="1">
            <a:schemeClr val="accent1"/>
          </a:lnRef>
          <a:fillRef idx="0">
            <a:schemeClr val="accent1"/>
          </a:fillRef>
          <a:effectRef idx="0">
            <a:schemeClr val="accent1"/>
          </a:effectRef>
          <a:fontRef idx="minor">
            <a:schemeClr val="tx1"/>
          </a:fontRef>
        </p:style>
      </p:cxnSp>
      <p:sp>
        <p:nvSpPr>
          <p:cNvPr id="64" name="Rettangolo arrotondato 44">
            <a:extLst>
              <a:ext uri="{FF2B5EF4-FFF2-40B4-BE49-F238E27FC236}">
                <a16:creationId xmlns:a16="http://schemas.microsoft.com/office/drawing/2014/main" xmlns="" id="{A3156111-1252-41F4-8BA8-362857C1D2AD}"/>
              </a:ext>
            </a:extLst>
          </p:cNvPr>
          <p:cNvSpPr/>
          <p:nvPr/>
        </p:nvSpPr>
        <p:spPr>
          <a:xfrm>
            <a:off x="-294290" y="577632"/>
            <a:ext cx="606471"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65" name="Rettangolo arrotondato 44">
            <a:extLst>
              <a:ext uri="{FF2B5EF4-FFF2-40B4-BE49-F238E27FC236}">
                <a16:creationId xmlns:a16="http://schemas.microsoft.com/office/drawing/2014/main" xmlns="" id="{20BF1737-32D1-484D-9674-08555DCC7C00}"/>
              </a:ext>
            </a:extLst>
          </p:cNvPr>
          <p:cNvSpPr/>
          <p:nvPr/>
        </p:nvSpPr>
        <p:spPr>
          <a:xfrm>
            <a:off x="-294290" y="1529899"/>
            <a:ext cx="606471"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3-4</a:t>
            </a:r>
            <a:endParaRPr lang="it-IT" dirty="0"/>
          </a:p>
        </p:txBody>
      </p:sp>
      <p:sp>
        <p:nvSpPr>
          <p:cNvPr id="66" name="Rettangolo arrotondato 44">
            <a:extLst>
              <a:ext uri="{FF2B5EF4-FFF2-40B4-BE49-F238E27FC236}">
                <a16:creationId xmlns:a16="http://schemas.microsoft.com/office/drawing/2014/main" xmlns="" id="{3CC991B5-F767-440D-AEE7-895ECA263D32}"/>
              </a:ext>
            </a:extLst>
          </p:cNvPr>
          <p:cNvSpPr/>
          <p:nvPr/>
        </p:nvSpPr>
        <p:spPr>
          <a:xfrm>
            <a:off x="609717" y="2694908"/>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67" name="Rettangolo arrotondato 44">
            <a:extLst>
              <a:ext uri="{FF2B5EF4-FFF2-40B4-BE49-F238E27FC236}">
                <a16:creationId xmlns:a16="http://schemas.microsoft.com/office/drawing/2014/main" xmlns="" id="{F9F7602C-ADF8-4739-9EC5-FEF3C41A95BD}"/>
              </a:ext>
            </a:extLst>
          </p:cNvPr>
          <p:cNvSpPr/>
          <p:nvPr/>
        </p:nvSpPr>
        <p:spPr>
          <a:xfrm>
            <a:off x="340399" y="3248143"/>
            <a:ext cx="685062"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6-7</a:t>
            </a:r>
            <a:endParaRPr lang="it-IT" dirty="0"/>
          </a:p>
        </p:txBody>
      </p:sp>
      <p:sp>
        <p:nvSpPr>
          <p:cNvPr id="69" name="Rettangolo arrotondato 44">
            <a:extLst>
              <a:ext uri="{FF2B5EF4-FFF2-40B4-BE49-F238E27FC236}">
                <a16:creationId xmlns:a16="http://schemas.microsoft.com/office/drawing/2014/main" xmlns="" id="{3DF77EFE-5EE3-4E4B-B4EE-88EB0F97BB2B}"/>
              </a:ext>
            </a:extLst>
          </p:cNvPr>
          <p:cNvSpPr/>
          <p:nvPr/>
        </p:nvSpPr>
        <p:spPr>
          <a:xfrm>
            <a:off x="618843" y="3794556"/>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70" name="Rettangolo arrotondato 44">
            <a:extLst>
              <a:ext uri="{FF2B5EF4-FFF2-40B4-BE49-F238E27FC236}">
                <a16:creationId xmlns:a16="http://schemas.microsoft.com/office/drawing/2014/main" xmlns="" id="{65024965-1FDF-4D14-9867-BD0D6FB102E2}"/>
              </a:ext>
            </a:extLst>
          </p:cNvPr>
          <p:cNvSpPr/>
          <p:nvPr/>
        </p:nvSpPr>
        <p:spPr>
          <a:xfrm>
            <a:off x="609730" y="4317316"/>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71" name="Rettangolo arrotondato 44">
            <a:extLst>
              <a:ext uri="{FF2B5EF4-FFF2-40B4-BE49-F238E27FC236}">
                <a16:creationId xmlns:a16="http://schemas.microsoft.com/office/drawing/2014/main" xmlns="" id="{FE95312A-8303-4628-96BF-4FCD8F6D0017}"/>
              </a:ext>
            </a:extLst>
          </p:cNvPr>
          <p:cNvSpPr/>
          <p:nvPr/>
        </p:nvSpPr>
        <p:spPr>
          <a:xfrm>
            <a:off x="5063392" y="4047255"/>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72" name="Rettangolo arrotondato 44">
            <a:extLst>
              <a:ext uri="{FF2B5EF4-FFF2-40B4-BE49-F238E27FC236}">
                <a16:creationId xmlns:a16="http://schemas.microsoft.com/office/drawing/2014/main" xmlns="" id="{A43FA337-DC56-4FAF-BBC2-6F278469547F}"/>
              </a:ext>
            </a:extLst>
          </p:cNvPr>
          <p:cNvSpPr/>
          <p:nvPr/>
        </p:nvSpPr>
        <p:spPr>
          <a:xfrm>
            <a:off x="-89521" y="5098286"/>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73" name="Rettangolo arrotondato 44">
            <a:extLst>
              <a:ext uri="{FF2B5EF4-FFF2-40B4-BE49-F238E27FC236}">
                <a16:creationId xmlns:a16="http://schemas.microsoft.com/office/drawing/2014/main" xmlns="" id="{21895C8D-69B8-44C6-A9E9-0FFCA9041FEB}"/>
              </a:ext>
            </a:extLst>
          </p:cNvPr>
          <p:cNvSpPr/>
          <p:nvPr/>
        </p:nvSpPr>
        <p:spPr>
          <a:xfrm>
            <a:off x="4151742" y="5040728"/>
            <a:ext cx="825663" cy="3861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12-13</a:t>
            </a:r>
            <a:endParaRPr lang="it-IT" dirty="0"/>
          </a:p>
        </p:txBody>
      </p:sp>
      <p:sp>
        <p:nvSpPr>
          <p:cNvPr id="74" name="Rettangolo arrotondato 44">
            <a:extLst>
              <a:ext uri="{FF2B5EF4-FFF2-40B4-BE49-F238E27FC236}">
                <a16:creationId xmlns:a16="http://schemas.microsoft.com/office/drawing/2014/main" xmlns="" id="{7485A4DD-C248-471F-8E5D-C4744B8AD124}"/>
              </a:ext>
            </a:extLst>
          </p:cNvPr>
          <p:cNvSpPr/>
          <p:nvPr/>
        </p:nvSpPr>
        <p:spPr>
          <a:xfrm>
            <a:off x="-17954" y="5983705"/>
            <a:ext cx="484481" cy="2862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14</a:t>
            </a:r>
            <a:endParaRPr lang="it-IT" dirty="0"/>
          </a:p>
        </p:txBody>
      </p:sp>
      <p:sp>
        <p:nvSpPr>
          <p:cNvPr id="75" name="Rettangolo arrotondato 44">
            <a:extLst>
              <a:ext uri="{FF2B5EF4-FFF2-40B4-BE49-F238E27FC236}">
                <a16:creationId xmlns:a16="http://schemas.microsoft.com/office/drawing/2014/main" xmlns="" id="{3E0F98B7-75D8-44BF-8A46-7E5BD5D1A782}"/>
              </a:ext>
            </a:extLst>
          </p:cNvPr>
          <p:cNvSpPr/>
          <p:nvPr/>
        </p:nvSpPr>
        <p:spPr>
          <a:xfrm>
            <a:off x="4745539" y="6064307"/>
            <a:ext cx="825663" cy="38619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15-17</a:t>
            </a:r>
            <a:endParaRPr lang="it-IT" dirty="0"/>
          </a:p>
        </p:txBody>
      </p:sp>
      <p:pic>
        <p:nvPicPr>
          <p:cNvPr id="76" name="Immagine 75">
            <a:extLst>
              <a:ext uri="{FF2B5EF4-FFF2-40B4-BE49-F238E27FC236}">
                <a16:creationId xmlns:a16="http://schemas.microsoft.com/office/drawing/2014/main" xmlns="" id="{2412F139-7EEC-49D2-88CE-C219D7F092A0}"/>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5254404" y="2247547"/>
            <a:ext cx="758090" cy="758090"/>
          </a:xfrm>
          <a:prstGeom prst="rect">
            <a:avLst/>
          </a:prstGeom>
        </p:spPr>
      </p:pic>
      <p:sp>
        <p:nvSpPr>
          <p:cNvPr id="77" name="CasellaDiTesto 76">
            <a:extLst>
              <a:ext uri="{FF2B5EF4-FFF2-40B4-BE49-F238E27FC236}">
                <a16:creationId xmlns:a16="http://schemas.microsoft.com/office/drawing/2014/main" xmlns="" id="{9983F7D5-BEF8-47A1-A132-E195B7ED5E69}"/>
              </a:ext>
            </a:extLst>
          </p:cNvPr>
          <p:cNvSpPr txBox="1"/>
          <p:nvPr/>
        </p:nvSpPr>
        <p:spPr>
          <a:xfrm>
            <a:off x="6357968" y="6553267"/>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val="701409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xmlns="" id="{2E77C718-C7E0-414B-80E6-2D4C88F73F70}"/>
              </a:ext>
            </a:extLst>
          </p:cNvPr>
          <p:cNvSpPr/>
          <p:nvPr/>
        </p:nvSpPr>
        <p:spPr>
          <a:xfrm>
            <a:off x="-2357" y="493978"/>
            <a:ext cx="7881083" cy="4901960"/>
          </a:xfrm>
          <a:prstGeom prst="rect">
            <a:avLst/>
          </a:prstGeom>
          <a:ln/>
        </p:spPr>
        <p:style>
          <a:lnRef idx="0">
            <a:schemeClr val="accent3"/>
          </a:lnRef>
          <a:fillRef idx="3">
            <a:schemeClr val="accent3"/>
          </a:fillRef>
          <a:effectRef idx="3">
            <a:schemeClr val="accent3"/>
          </a:effectRef>
          <a:fontRef idx="minor">
            <a:schemeClr val="lt1"/>
          </a:fontRef>
        </p:style>
        <p:txBody>
          <a:bodyPr vert="horz" wrap="square" rtlCol="0" anchor="ctr"/>
          <a:lstStyle/>
          <a:p>
            <a:pPr>
              <a:lnSpc>
                <a:spcPct val="150000"/>
              </a:lnSpc>
            </a:pPr>
            <a:endParaRPr lang="it-IT">
              <a:solidFill>
                <a:srgbClr val="EBEBEB">
                  <a:lumMod val="75000"/>
                </a:srgbClr>
              </a:solidFill>
              <a:latin typeface="Century Gothic"/>
            </a:endParaRPr>
          </a:p>
        </p:txBody>
      </p:sp>
      <p:sp>
        <p:nvSpPr>
          <p:cNvPr id="39" name="Elaborazione 38">
            <a:extLst>
              <a:ext uri="{FF2B5EF4-FFF2-40B4-BE49-F238E27FC236}">
                <a16:creationId xmlns:a16="http://schemas.microsoft.com/office/drawing/2014/main" xmlns="" id="{F67B368A-4213-46C0-8C39-E41D98877322}"/>
              </a:ext>
            </a:extLst>
          </p:cNvPr>
          <p:cNvSpPr/>
          <p:nvPr/>
        </p:nvSpPr>
        <p:spPr>
          <a:xfrm>
            <a:off x="15250" y="4855590"/>
            <a:ext cx="8816196" cy="2009112"/>
          </a:xfrm>
          <a:prstGeom prst="flowChartProcess">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4</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le motivazioni 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defRPr/>
            </a:pPr>
            <a:r>
              <a:rPr lang="it-IT" sz="1400" b="1">
                <a:solidFill>
                  <a:prstClr val="black"/>
                </a:solidFill>
              </a:rPr>
              <a:t>Note sviluppo</a:t>
            </a:r>
          </a:p>
          <a:p>
            <a:pPr lvl="0">
              <a:defRPr/>
            </a:pPr>
            <a:endParaRPr lang="it-IT" sz="1400">
              <a:solidFill>
                <a:prstClr val="black"/>
              </a:solidFill>
            </a:endParaRPr>
          </a:p>
          <a:p>
            <a:pPr lvl="0">
              <a:defRPr/>
            </a:pPr>
            <a:r>
              <a:rPr lang="it-IT" sz="1400" b="1">
                <a:solidFill>
                  <a:prstClr val="black"/>
                </a:solidFill>
              </a:rPr>
              <a:t>Immagine</a:t>
            </a: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263938" y="911329"/>
            <a:ext cx="6370724" cy="5487162"/>
          </a:xfrm>
          <a:prstGeom prst="flowChartDocument">
            <a:avLst/>
          </a:prstGeom>
          <a:blipFill dpi="0" rotWithShape="0">
            <a:blip r:embed="rId3"/>
            <a:srcRect/>
            <a:stretch>
              <a:fillRect l="-26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Rettangolo arrotondato 50">
            <a:extLst>
              <a:ext uri="{FF2B5EF4-FFF2-40B4-BE49-F238E27FC236}">
                <a16:creationId xmlns:a16="http://schemas.microsoft.com/office/drawing/2014/main" xmlns="" id="{F612F147-7A98-4225-8D4D-9E5BEA01910C}"/>
              </a:ext>
            </a:extLst>
          </p:cNvPr>
          <p:cNvSpPr/>
          <p:nvPr/>
        </p:nvSpPr>
        <p:spPr>
          <a:xfrm>
            <a:off x="9051019" y="4755219"/>
            <a:ext cx="578832" cy="39459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36" name="CasellaDiTesto 35">
            <a:extLst>
              <a:ext uri="{FF2B5EF4-FFF2-40B4-BE49-F238E27FC236}">
                <a16:creationId xmlns:a16="http://schemas.microsoft.com/office/drawing/2014/main" xmlns="" id="{9C3BE355-D59F-44F2-9B6B-27D87824E686}"/>
              </a:ext>
            </a:extLst>
          </p:cNvPr>
          <p:cNvSpPr txBox="1"/>
          <p:nvPr/>
        </p:nvSpPr>
        <p:spPr>
          <a:xfrm>
            <a:off x="576254" y="1348757"/>
            <a:ext cx="6357201" cy="369332"/>
          </a:xfrm>
          <a:prstGeom prst="rect">
            <a:avLst/>
          </a:prstGeom>
          <a:noFill/>
        </p:spPr>
        <p:txBody>
          <a:bodyPr wrap="square" rtlCol="0">
            <a:spAutoFit/>
          </a:bodyPr>
          <a:lstStyle/>
          <a:p>
            <a:pPr lvl="0"/>
            <a:r>
              <a:rPr lang="it-IT">
                <a:solidFill>
                  <a:schemeClr val="bg1">
                    <a:lumMod val="65000"/>
                    <a:lumOff val="35000"/>
                  </a:schemeClr>
                </a:solidFill>
              </a:rPr>
              <a:t>Conti con condizioni economiche favorevoli:</a:t>
            </a:r>
            <a:endParaRPr kumimoji="0" lang="it-IT" sz="1800" i="0" u="none" strike="noStrike" kern="1200" cap="none" spc="0" normalizeH="0" baseline="0" noProof="0" dirty="0">
              <a:ln>
                <a:noFill/>
              </a:ln>
              <a:solidFill>
                <a:schemeClr val="bg1">
                  <a:lumMod val="65000"/>
                  <a:lumOff val="35000"/>
                </a:schemeClr>
              </a:solidFill>
              <a:effectLst/>
              <a:uLnTx/>
              <a:uFillTx/>
              <a:latin typeface="Century Gothic"/>
            </a:endParaRPr>
          </a:p>
        </p:txBody>
      </p:sp>
      <p:sp>
        <p:nvSpPr>
          <p:cNvPr id="46" name="CasellaDiTesto 45">
            <a:extLst>
              <a:ext uri="{FF2B5EF4-FFF2-40B4-BE49-F238E27FC236}">
                <a16:creationId xmlns:a16="http://schemas.microsoft.com/office/drawing/2014/main" xmlns="" id="{E61EFDB4-E9EF-4B09-BEF6-716D9222F687}"/>
              </a:ext>
            </a:extLst>
          </p:cNvPr>
          <p:cNvSpPr txBox="1"/>
          <p:nvPr/>
        </p:nvSpPr>
        <p:spPr>
          <a:xfrm>
            <a:off x="672503" y="3059668"/>
            <a:ext cx="6357201" cy="369332"/>
          </a:xfrm>
          <a:prstGeom prst="rect">
            <a:avLst/>
          </a:prstGeom>
          <a:noFill/>
        </p:spPr>
        <p:txBody>
          <a:bodyPr wrap="square" rtlCol="0">
            <a:spAutoFit/>
          </a:bodyPr>
          <a:lstStyle>
            <a:defPPr>
              <a:defRPr lang="en-US"/>
            </a:defPPr>
            <a:lvl1pPr lvl="0">
              <a:defRPr>
                <a:solidFill>
                  <a:schemeClr val="bg1">
                    <a:lumMod val="65000"/>
                    <a:lumOff val="35000"/>
                  </a:schemeClr>
                </a:solidFill>
              </a:defRPr>
            </a:lvl1pPr>
          </a:lstStyle>
          <a:p>
            <a:r>
              <a:rPr lang="it-IT"/>
              <a:t>Conto deposito online e/o gestibile online</a:t>
            </a:r>
            <a:endParaRPr lang="it-IT" dirty="0"/>
          </a:p>
        </p:txBody>
      </p:sp>
      <p:sp>
        <p:nvSpPr>
          <p:cNvPr id="68" name="Goccia 67">
            <a:extLst>
              <a:ext uri="{FF2B5EF4-FFF2-40B4-BE49-F238E27FC236}">
                <a16:creationId xmlns:a16="http://schemas.microsoft.com/office/drawing/2014/main" xmlns="" id="{A840C9CD-E5A2-43C6-B90F-1D58135C6664}"/>
              </a:ext>
            </a:extLst>
          </p:cNvPr>
          <p:cNvSpPr/>
          <p:nvPr/>
        </p:nvSpPr>
        <p:spPr>
          <a:xfrm rot="1905374">
            <a:off x="291839" y="3132798"/>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69" name="Goccia 68">
            <a:extLst>
              <a:ext uri="{FF2B5EF4-FFF2-40B4-BE49-F238E27FC236}">
                <a16:creationId xmlns:a16="http://schemas.microsoft.com/office/drawing/2014/main" xmlns="" id="{21BE8794-2A2B-427F-9EE4-558321B948EC}"/>
              </a:ext>
            </a:extLst>
          </p:cNvPr>
          <p:cNvSpPr/>
          <p:nvPr/>
        </p:nvSpPr>
        <p:spPr>
          <a:xfrm rot="1905374">
            <a:off x="247193" y="1390866"/>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45" name="Rettangolo arrotondato 44"/>
          <p:cNvSpPr/>
          <p:nvPr/>
        </p:nvSpPr>
        <p:spPr>
          <a:xfrm>
            <a:off x="186329" y="71909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0" name="Rettangolo arrotondato 44">
            <a:extLst>
              <a:ext uri="{FF2B5EF4-FFF2-40B4-BE49-F238E27FC236}">
                <a16:creationId xmlns:a16="http://schemas.microsoft.com/office/drawing/2014/main" xmlns="" id="{4FF25D1F-B572-42E9-933E-7663AC3E5C69}"/>
              </a:ext>
            </a:extLst>
          </p:cNvPr>
          <p:cNvSpPr/>
          <p:nvPr/>
        </p:nvSpPr>
        <p:spPr>
          <a:xfrm>
            <a:off x="-232227" y="137085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2" name="CasellaDiTesto 41">
            <a:extLst>
              <a:ext uri="{FF2B5EF4-FFF2-40B4-BE49-F238E27FC236}">
                <a16:creationId xmlns:a16="http://schemas.microsoft.com/office/drawing/2014/main" xmlns="" id="{7E7E35C3-09E1-4D02-8E94-44F8080A74F3}"/>
              </a:ext>
            </a:extLst>
          </p:cNvPr>
          <p:cNvSpPr txBox="1"/>
          <p:nvPr/>
        </p:nvSpPr>
        <p:spPr>
          <a:xfrm>
            <a:off x="1277372" y="649471"/>
            <a:ext cx="2573730" cy="523220"/>
          </a:xfrm>
          <a:prstGeom prst="rect">
            <a:avLst/>
          </a:prstGeom>
          <a:noFill/>
        </p:spPr>
        <p:txBody>
          <a:bodyPr wrap="square" rtlCol="0">
            <a:spAutoFit/>
          </a:bodyPr>
          <a:lstStyle/>
          <a:p>
            <a:pPr lvl="0"/>
            <a:r>
              <a:rPr lang="it-IT" sz="2800" b="1">
                <a:solidFill>
                  <a:srgbClr val="23585E"/>
                </a:solidFill>
                <a:latin typeface="Tempus Sans ITC" panose="04020404030D07020202" pitchFamily="82" charset="0"/>
                <a:cs typeface="Gisha" panose="020B0502040204020203" pitchFamily="34" charset="-79"/>
              </a:rPr>
              <a:t>Prodotti Driver</a:t>
            </a:r>
            <a:endParaRPr lang="it-IT" sz="2800" b="1" dirty="0">
              <a:solidFill>
                <a:srgbClr val="23585E"/>
              </a:solidFill>
              <a:latin typeface="Tempus Sans ITC" panose="04020404030D07020202" pitchFamily="82" charset="0"/>
              <a:cs typeface="Gisha" panose="020B0502040204020203" pitchFamily="34" charset="-79"/>
            </a:endParaRPr>
          </a:p>
        </p:txBody>
      </p:sp>
      <p:sp>
        <p:nvSpPr>
          <p:cNvPr id="44" name="CasellaDiTesto 43">
            <a:extLst>
              <a:ext uri="{FF2B5EF4-FFF2-40B4-BE49-F238E27FC236}">
                <a16:creationId xmlns:a16="http://schemas.microsoft.com/office/drawing/2014/main" xmlns="" id="{B63C0BAC-CF9A-4A1C-A064-965B31D8D053}"/>
              </a:ext>
            </a:extLst>
          </p:cNvPr>
          <p:cNvSpPr txBox="1"/>
          <p:nvPr/>
        </p:nvSpPr>
        <p:spPr>
          <a:xfrm>
            <a:off x="672502" y="3609383"/>
            <a:ext cx="6357201" cy="369332"/>
          </a:xfrm>
          <a:prstGeom prst="rect">
            <a:avLst/>
          </a:prstGeom>
          <a:noFill/>
        </p:spPr>
        <p:txBody>
          <a:bodyPr wrap="square" rtlCol="0">
            <a:spAutoFit/>
          </a:bodyPr>
          <a:lstStyle>
            <a:defPPr>
              <a:defRPr lang="en-US"/>
            </a:defPPr>
            <a:lvl1pPr lvl="0">
              <a:defRPr>
                <a:solidFill>
                  <a:schemeClr val="bg1">
                    <a:lumMod val="65000"/>
                    <a:lumOff val="35000"/>
                  </a:schemeClr>
                </a:solidFill>
              </a:defRPr>
            </a:lvl1pPr>
          </a:lstStyle>
          <a:p>
            <a:r>
              <a:rPr lang="it-IT"/>
              <a:t>Conto e funzionalità fruibili in autonomia</a:t>
            </a:r>
            <a:endParaRPr lang="it-IT" dirty="0"/>
          </a:p>
        </p:txBody>
      </p:sp>
      <p:sp>
        <p:nvSpPr>
          <p:cNvPr id="49" name="Goccia 48">
            <a:extLst>
              <a:ext uri="{FF2B5EF4-FFF2-40B4-BE49-F238E27FC236}">
                <a16:creationId xmlns:a16="http://schemas.microsoft.com/office/drawing/2014/main" xmlns="" id="{9E1F3D15-CF58-4462-9DE4-860300F045E9}"/>
              </a:ext>
            </a:extLst>
          </p:cNvPr>
          <p:cNvSpPr/>
          <p:nvPr/>
        </p:nvSpPr>
        <p:spPr>
          <a:xfrm rot="1905374">
            <a:off x="291838" y="3682513"/>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0" name="CasellaDiTesto 49">
            <a:extLst>
              <a:ext uri="{FF2B5EF4-FFF2-40B4-BE49-F238E27FC236}">
                <a16:creationId xmlns:a16="http://schemas.microsoft.com/office/drawing/2014/main" xmlns="" id="{85ABB092-5205-4DEC-AED8-3631C0E5E9CB}"/>
              </a:ext>
            </a:extLst>
          </p:cNvPr>
          <p:cNvSpPr txBox="1"/>
          <p:nvPr/>
        </p:nvSpPr>
        <p:spPr>
          <a:xfrm>
            <a:off x="672502" y="4233855"/>
            <a:ext cx="6357201" cy="369332"/>
          </a:xfrm>
          <a:prstGeom prst="rect">
            <a:avLst/>
          </a:prstGeom>
          <a:noFill/>
        </p:spPr>
        <p:txBody>
          <a:bodyPr wrap="square" rtlCol="0">
            <a:spAutoFit/>
          </a:bodyPr>
          <a:lstStyle>
            <a:defPPr>
              <a:defRPr lang="en-US"/>
            </a:defPPr>
            <a:lvl1pPr lvl="0">
              <a:defRPr>
                <a:solidFill>
                  <a:schemeClr val="bg1">
                    <a:lumMod val="65000"/>
                    <a:lumOff val="35000"/>
                  </a:schemeClr>
                </a:solidFill>
              </a:defRPr>
            </a:lvl1pPr>
          </a:lstStyle>
          <a:p>
            <a:r>
              <a:rPr lang="it-IT"/>
              <a:t>Disponibilità di prodotti e finanziamenti flessibili</a:t>
            </a:r>
            <a:endParaRPr lang="it-IT" dirty="0"/>
          </a:p>
        </p:txBody>
      </p:sp>
      <p:sp>
        <p:nvSpPr>
          <p:cNvPr id="52" name="Goccia 51">
            <a:extLst>
              <a:ext uri="{FF2B5EF4-FFF2-40B4-BE49-F238E27FC236}">
                <a16:creationId xmlns:a16="http://schemas.microsoft.com/office/drawing/2014/main" xmlns="" id="{D2FAABBA-B447-4009-9E2F-F42514504E15}"/>
              </a:ext>
            </a:extLst>
          </p:cNvPr>
          <p:cNvSpPr/>
          <p:nvPr/>
        </p:nvSpPr>
        <p:spPr>
          <a:xfrm rot="1905374">
            <a:off x="291838" y="4306985"/>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4" name="CasellaDiTesto 53">
            <a:extLst>
              <a:ext uri="{FF2B5EF4-FFF2-40B4-BE49-F238E27FC236}">
                <a16:creationId xmlns:a16="http://schemas.microsoft.com/office/drawing/2014/main" xmlns="" id="{AC2D3F47-1F05-4244-8712-F2C4394053CD}"/>
              </a:ext>
            </a:extLst>
          </p:cNvPr>
          <p:cNvSpPr txBox="1"/>
          <p:nvPr/>
        </p:nvSpPr>
        <p:spPr>
          <a:xfrm>
            <a:off x="1498172" y="1846834"/>
            <a:ext cx="4076757" cy="830997"/>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a:solidFill>
                  <a:schemeClr val="bg1">
                    <a:lumMod val="65000"/>
                    <a:lumOff val="35000"/>
                  </a:schemeClr>
                </a:solidFill>
              </a:rPr>
              <a:t>tassi agevolati; </a:t>
            </a:r>
          </a:p>
          <a:p>
            <a:r>
              <a:rPr lang="it-IT">
                <a:solidFill>
                  <a:schemeClr val="bg1">
                    <a:lumMod val="65000"/>
                    <a:lumOff val="35000"/>
                  </a:schemeClr>
                </a:solidFill>
              </a:rPr>
              <a:t>costi ridotti; </a:t>
            </a:r>
          </a:p>
          <a:p>
            <a:r>
              <a:rPr lang="it-IT">
                <a:solidFill>
                  <a:schemeClr val="bg1">
                    <a:lumMod val="65000"/>
                    <a:lumOff val="35000"/>
                  </a:schemeClr>
                </a:solidFill>
              </a:rPr>
              <a:t>remunerazione di investimenti garantiti.</a:t>
            </a:r>
            <a:endParaRPr lang="it-IT" dirty="0">
              <a:solidFill>
                <a:schemeClr val="bg1">
                  <a:lumMod val="65000"/>
                  <a:lumOff val="35000"/>
                </a:schemeClr>
              </a:solidFill>
            </a:endParaRPr>
          </a:p>
        </p:txBody>
      </p:sp>
      <p:pic>
        <p:nvPicPr>
          <p:cNvPr id="5" name="Immagine 4">
            <a:extLst>
              <a:ext uri="{FF2B5EF4-FFF2-40B4-BE49-F238E27FC236}">
                <a16:creationId xmlns:a16="http://schemas.microsoft.com/office/drawing/2014/main" xmlns="" id="{F1D95A73-F166-4B39-A92C-D149014FA8FD}"/>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78921" y="1865712"/>
            <a:ext cx="754765" cy="754765"/>
          </a:xfrm>
          <a:prstGeom prst="rect">
            <a:avLst/>
          </a:prstGeom>
        </p:spPr>
      </p:pic>
      <p:pic>
        <p:nvPicPr>
          <p:cNvPr id="13" name="Immagine 12">
            <a:extLst>
              <a:ext uri="{FF2B5EF4-FFF2-40B4-BE49-F238E27FC236}">
                <a16:creationId xmlns:a16="http://schemas.microsoft.com/office/drawing/2014/main" xmlns="" id="{63319885-F9A7-4A39-A3CE-998C75A10581}"/>
              </a:ext>
            </a:extLst>
          </p:cNvPr>
          <p:cNvPicPr>
            <a:picLocks noChangeAspect="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56275" y="545095"/>
            <a:ext cx="669485" cy="669485"/>
          </a:xfrm>
          <a:prstGeom prst="rect">
            <a:avLst/>
          </a:prstGeom>
        </p:spPr>
      </p:pic>
      <p:sp>
        <p:nvSpPr>
          <p:cNvPr id="55" name="Goccia 54">
            <a:extLst>
              <a:ext uri="{FF2B5EF4-FFF2-40B4-BE49-F238E27FC236}">
                <a16:creationId xmlns:a16="http://schemas.microsoft.com/office/drawing/2014/main" xmlns="" id="{4B1A38C5-70D8-4B45-95E0-EDDABEB14530}"/>
              </a:ext>
            </a:extLst>
          </p:cNvPr>
          <p:cNvSpPr/>
          <p:nvPr/>
        </p:nvSpPr>
        <p:spPr>
          <a:xfrm>
            <a:off x="39165" y="5299068"/>
            <a:ext cx="1286595" cy="472623"/>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Under 35</a:t>
            </a:r>
            <a:endParaRPr lang="it-IT" sz="1400" b="1" dirty="0">
              <a:solidFill>
                <a:srgbClr val="23585E"/>
              </a:solidFill>
              <a:latin typeface="Tempus Sans ITC" panose="04020404030D07020202" pitchFamily="82" charset="0"/>
            </a:endParaRPr>
          </a:p>
        </p:txBody>
      </p:sp>
      <p:sp>
        <p:nvSpPr>
          <p:cNvPr id="56" name="Goccia 55">
            <a:extLst>
              <a:ext uri="{FF2B5EF4-FFF2-40B4-BE49-F238E27FC236}">
                <a16:creationId xmlns:a16="http://schemas.microsoft.com/office/drawing/2014/main" xmlns="" id="{EF75B974-BD6C-4F4B-B1C5-5996B6BBB3E8}"/>
              </a:ext>
            </a:extLst>
          </p:cNvPr>
          <p:cNvSpPr/>
          <p:nvPr/>
        </p:nvSpPr>
        <p:spPr>
          <a:xfrm>
            <a:off x="58047" y="6117405"/>
            <a:ext cx="1286595" cy="472623"/>
          </a:xfrm>
          <a:prstGeom prst="teardrop">
            <a:avLst/>
          </a:prstGeom>
          <a:solidFill>
            <a:srgbClr val="DFBA4E"/>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400" b="1">
                <a:solidFill>
                  <a:srgbClr val="23585E"/>
                </a:solidFill>
                <a:latin typeface="Tempus Sans ITC" panose="04020404030D07020202" pitchFamily="82" charset="0"/>
              </a:rPr>
              <a:t>Over 35</a:t>
            </a:r>
            <a:endParaRPr lang="it-IT" sz="1400" b="1" dirty="0">
              <a:solidFill>
                <a:srgbClr val="23585E"/>
              </a:solidFill>
              <a:latin typeface="Tempus Sans ITC" panose="04020404030D07020202" pitchFamily="82" charset="0"/>
            </a:endParaRPr>
          </a:p>
        </p:txBody>
      </p:sp>
      <p:sp>
        <p:nvSpPr>
          <p:cNvPr id="58" name="CasellaDiTesto 57">
            <a:extLst>
              <a:ext uri="{FF2B5EF4-FFF2-40B4-BE49-F238E27FC236}">
                <a16:creationId xmlns:a16="http://schemas.microsoft.com/office/drawing/2014/main" xmlns="" id="{869ED547-C21E-4884-BC8C-386D94BB1608}"/>
              </a:ext>
            </a:extLst>
          </p:cNvPr>
          <p:cNvSpPr txBox="1"/>
          <p:nvPr/>
        </p:nvSpPr>
        <p:spPr>
          <a:xfrm>
            <a:off x="1315081" y="5198933"/>
            <a:ext cx="6357201" cy="369332"/>
          </a:xfrm>
          <a:prstGeom prst="rect">
            <a:avLst/>
          </a:prstGeom>
          <a:noFill/>
        </p:spPr>
        <p:txBody>
          <a:bodyPr wrap="square" rtlCol="0">
            <a:spAutoFit/>
          </a:bodyPr>
          <a:lstStyle>
            <a:defPPr>
              <a:defRPr lang="en-US"/>
            </a:defPPr>
            <a:lvl1pPr lvl="0">
              <a:defRPr>
                <a:solidFill>
                  <a:schemeClr val="bg1">
                    <a:lumMod val="65000"/>
                    <a:lumOff val="35000"/>
                  </a:schemeClr>
                </a:solidFill>
              </a:defRPr>
            </a:lvl1pPr>
          </a:lstStyle>
          <a:p>
            <a:r>
              <a:rPr lang="it-IT">
                <a:solidFill>
                  <a:schemeClr val="tx1">
                    <a:lumMod val="85000"/>
                  </a:schemeClr>
                </a:solidFill>
              </a:rPr>
              <a:t>Opportunità di usufruire di conti deposito gestibili online</a:t>
            </a:r>
            <a:endParaRPr lang="it-IT" dirty="0">
              <a:solidFill>
                <a:schemeClr val="tx1">
                  <a:lumMod val="85000"/>
                </a:schemeClr>
              </a:solidFill>
            </a:endParaRPr>
          </a:p>
        </p:txBody>
      </p:sp>
      <p:sp>
        <p:nvSpPr>
          <p:cNvPr id="59" name="CasellaDiTesto 58">
            <a:extLst>
              <a:ext uri="{FF2B5EF4-FFF2-40B4-BE49-F238E27FC236}">
                <a16:creationId xmlns:a16="http://schemas.microsoft.com/office/drawing/2014/main" xmlns="" id="{E2D92366-A9A2-482E-869E-9D07EF1FFF6B}"/>
              </a:ext>
            </a:extLst>
          </p:cNvPr>
          <p:cNvSpPr txBox="1"/>
          <p:nvPr/>
        </p:nvSpPr>
        <p:spPr>
          <a:xfrm>
            <a:off x="1315081" y="5973580"/>
            <a:ext cx="6357201" cy="369332"/>
          </a:xfrm>
          <a:prstGeom prst="rect">
            <a:avLst/>
          </a:prstGeom>
          <a:noFill/>
        </p:spPr>
        <p:txBody>
          <a:bodyPr wrap="square" rtlCol="0">
            <a:spAutoFit/>
          </a:bodyPr>
          <a:lstStyle>
            <a:defPPr>
              <a:defRPr lang="en-US"/>
            </a:defPPr>
            <a:lvl1pPr lvl="0">
              <a:defRPr>
                <a:solidFill>
                  <a:schemeClr val="bg1">
                    <a:lumMod val="65000"/>
                    <a:lumOff val="35000"/>
                  </a:schemeClr>
                </a:solidFill>
              </a:defRPr>
            </a:lvl1pPr>
          </a:lstStyle>
          <a:p>
            <a:r>
              <a:rPr lang="it-IT">
                <a:solidFill>
                  <a:schemeClr val="tx1">
                    <a:lumMod val="85000"/>
                  </a:schemeClr>
                </a:solidFill>
              </a:rPr>
              <a:t>Conto con condizioni vantaggiose o tassi agevolati</a:t>
            </a:r>
            <a:endParaRPr lang="it-IT" dirty="0">
              <a:solidFill>
                <a:schemeClr val="tx1">
                  <a:lumMod val="85000"/>
                </a:schemeClr>
              </a:solidFill>
            </a:endParaRPr>
          </a:p>
        </p:txBody>
      </p:sp>
      <p:sp>
        <p:nvSpPr>
          <p:cNvPr id="72" name="Rettangolo arrotondato 44">
            <a:extLst>
              <a:ext uri="{FF2B5EF4-FFF2-40B4-BE49-F238E27FC236}">
                <a16:creationId xmlns:a16="http://schemas.microsoft.com/office/drawing/2014/main" xmlns="" id="{48010B1F-086E-41EA-9F9E-6719E42CFB11}"/>
              </a:ext>
            </a:extLst>
          </p:cNvPr>
          <p:cNvSpPr/>
          <p:nvPr/>
        </p:nvSpPr>
        <p:spPr>
          <a:xfrm>
            <a:off x="3154813" y="2008746"/>
            <a:ext cx="610363" cy="3765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3-5</a:t>
            </a:r>
            <a:endParaRPr lang="it-IT" dirty="0"/>
          </a:p>
        </p:txBody>
      </p:sp>
      <p:sp>
        <p:nvSpPr>
          <p:cNvPr id="73" name="Rettangolo arrotondato 44">
            <a:extLst>
              <a:ext uri="{FF2B5EF4-FFF2-40B4-BE49-F238E27FC236}">
                <a16:creationId xmlns:a16="http://schemas.microsoft.com/office/drawing/2014/main" xmlns="" id="{1C682AB0-8FD5-4166-A06A-EA68F91AA925}"/>
              </a:ext>
            </a:extLst>
          </p:cNvPr>
          <p:cNvSpPr/>
          <p:nvPr/>
        </p:nvSpPr>
        <p:spPr>
          <a:xfrm>
            <a:off x="394893" y="217892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4" name="Rettangolo arrotondato 44">
            <a:extLst>
              <a:ext uri="{FF2B5EF4-FFF2-40B4-BE49-F238E27FC236}">
                <a16:creationId xmlns:a16="http://schemas.microsoft.com/office/drawing/2014/main" xmlns="" id="{6F1046BF-AE60-4C58-8999-874BB6FB12BA}"/>
              </a:ext>
            </a:extLst>
          </p:cNvPr>
          <p:cNvSpPr/>
          <p:nvPr/>
        </p:nvSpPr>
        <p:spPr>
          <a:xfrm>
            <a:off x="-246788" y="312839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75" name="Rettangolo arrotondato 44">
            <a:extLst>
              <a:ext uri="{FF2B5EF4-FFF2-40B4-BE49-F238E27FC236}">
                <a16:creationId xmlns:a16="http://schemas.microsoft.com/office/drawing/2014/main" xmlns="" id="{7B989920-84DC-4A36-9A22-974D32764F3A}"/>
              </a:ext>
            </a:extLst>
          </p:cNvPr>
          <p:cNvSpPr/>
          <p:nvPr/>
        </p:nvSpPr>
        <p:spPr>
          <a:xfrm>
            <a:off x="-224951" y="367907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76" name="Rettangolo arrotondato 44">
            <a:extLst>
              <a:ext uri="{FF2B5EF4-FFF2-40B4-BE49-F238E27FC236}">
                <a16:creationId xmlns:a16="http://schemas.microsoft.com/office/drawing/2014/main" xmlns="" id="{BAB32E4D-CFDE-4530-9529-6F2B92E94AD9}"/>
              </a:ext>
            </a:extLst>
          </p:cNvPr>
          <p:cNvSpPr/>
          <p:nvPr/>
        </p:nvSpPr>
        <p:spPr>
          <a:xfrm>
            <a:off x="-224951" y="429452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77" name="Rettangolo arrotondato 44">
            <a:extLst>
              <a:ext uri="{FF2B5EF4-FFF2-40B4-BE49-F238E27FC236}">
                <a16:creationId xmlns:a16="http://schemas.microsoft.com/office/drawing/2014/main" xmlns="" id="{45CBC469-A14E-47A0-B36C-722C40272FBA}"/>
              </a:ext>
            </a:extLst>
          </p:cNvPr>
          <p:cNvSpPr/>
          <p:nvPr/>
        </p:nvSpPr>
        <p:spPr>
          <a:xfrm>
            <a:off x="175266" y="514572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78" name="Rettangolo arrotondato 44">
            <a:extLst>
              <a:ext uri="{FF2B5EF4-FFF2-40B4-BE49-F238E27FC236}">
                <a16:creationId xmlns:a16="http://schemas.microsoft.com/office/drawing/2014/main" xmlns="" id="{E0FF64A4-D888-4257-AE1B-9220BF5A8907}"/>
              </a:ext>
            </a:extLst>
          </p:cNvPr>
          <p:cNvSpPr/>
          <p:nvPr/>
        </p:nvSpPr>
        <p:spPr>
          <a:xfrm>
            <a:off x="1406962" y="503848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79" name="Rettangolo arrotondato 44">
            <a:extLst>
              <a:ext uri="{FF2B5EF4-FFF2-40B4-BE49-F238E27FC236}">
                <a16:creationId xmlns:a16="http://schemas.microsoft.com/office/drawing/2014/main" xmlns="" id="{D6A4C489-C9E4-4644-8F3D-15978AB9D5CF}"/>
              </a:ext>
            </a:extLst>
          </p:cNvPr>
          <p:cNvSpPr/>
          <p:nvPr/>
        </p:nvSpPr>
        <p:spPr>
          <a:xfrm>
            <a:off x="-43548" y="60136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80" name="Rettangolo arrotondato 44">
            <a:extLst>
              <a:ext uri="{FF2B5EF4-FFF2-40B4-BE49-F238E27FC236}">
                <a16:creationId xmlns:a16="http://schemas.microsoft.com/office/drawing/2014/main" xmlns="" id="{38A2E368-206F-4772-8485-49BAB8778580}"/>
              </a:ext>
            </a:extLst>
          </p:cNvPr>
          <p:cNvSpPr/>
          <p:nvPr/>
        </p:nvSpPr>
        <p:spPr>
          <a:xfrm>
            <a:off x="1498172" y="577777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Tree>
    <p:extLst>
      <p:ext uri="{BB962C8B-B14F-4D97-AF65-F5344CB8AC3E}">
        <p14:creationId xmlns:p14="http://schemas.microsoft.com/office/powerpoint/2010/main" val="161222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7" y="2619782"/>
            <a:ext cx="6367276" cy="4238219"/>
          </a:xfrm>
          <a:prstGeom prst="rect">
            <a:avLst/>
          </a:prstGeom>
        </p:spPr>
      </p:pic>
      <p:sp>
        <p:nvSpPr>
          <p:cNvPr id="12" name="Documento 11"/>
          <p:cNvSpPr/>
          <p:nvPr/>
        </p:nvSpPr>
        <p:spPr>
          <a:xfrm>
            <a:off x="-169332" y="443053"/>
            <a:ext cx="6532718" cy="323148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rPr>
              <a:t>5</a:t>
            </a: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servizi e canali utilizzati 1/5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r>
              <a:rPr lang="it-IT">
                <a:solidFill>
                  <a:prstClr val="black"/>
                </a:solidFill>
              </a:rPr>
              <a:t>https://pixabay.com/it/call-center-auricolare-donna-2781418/</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6" name="Documento 5"/>
          <p:cNvSpPr/>
          <p:nvPr/>
        </p:nvSpPr>
        <p:spPr>
          <a:xfrm>
            <a:off x="6332665" y="476251"/>
            <a:ext cx="5871832" cy="2763086"/>
          </a:xfrm>
          <a:prstGeom prst="flowChartDocumen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 name="CasellaDiTesto 4"/>
          <p:cNvSpPr txBox="1"/>
          <p:nvPr/>
        </p:nvSpPr>
        <p:spPr>
          <a:xfrm>
            <a:off x="8147485" y="937758"/>
            <a:ext cx="245612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1" i="0" u="none" strike="noStrike" kern="1200" cap="none" spc="0" normalizeH="0" baseline="0" noProof="0">
                <a:ln>
                  <a:noFill/>
                </a:ln>
                <a:solidFill>
                  <a:prstClr val="white"/>
                </a:solidFill>
                <a:effectLst/>
                <a:uLnTx/>
                <a:uFillTx/>
                <a:latin typeface="Century Gothic"/>
                <a:ea typeface="+mn-ea"/>
                <a:cs typeface="+mn-cs"/>
              </a:rPr>
              <a:t>RUOLO DI SUPPORTO</a:t>
            </a: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7" name="CasellaDiTesto 16"/>
          <p:cNvSpPr txBox="1"/>
          <p:nvPr/>
        </p:nvSpPr>
        <p:spPr>
          <a:xfrm>
            <a:off x="8156370" y="1431249"/>
            <a:ext cx="3765101" cy="1200329"/>
          </a:xfrm>
          <a:prstGeom prst="rect">
            <a:avLst/>
          </a:prstGeom>
          <a:noFill/>
        </p:spPr>
        <p:txBody>
          <a:bodyPr wrap="square" rtlCol="0">
            <a:spAutoFit/>
          </a:bodyPr>
          <a:lstStyle/>
          <a:p>
            <a:pPr lvl="0"/>
            <a:r>
              <a:rPr lang="it-IT">
                <a:solidFill>
                  <a:prstClr val="white"/>
                </a:solidFill>
              </a:rPr>
              <a:t>Operazioni più complesse</a:t>
            </a:r>
          </a:p>
          <a:p>
            <a:pPr lvl="0"/>
            <a:endParaRPr lang="it-IT">
              <a:solidFill>
                <a:prstClr val="white"/>
              </a:solidFill>
            </a:endParaRPr>
          </a:p>
          <a:p>
            <a:pPr lvl="0"/>
            <a:r>
              <a:rPr lang="it-IT">
                <a:solidFill>
                  <a:prstClr val="white"/>
                </a:solidFill>
              </a:rPr>
              <a:t>Consulenza su finanziamenti e investimenti </a:t>
            </a:r>
          </a:p>
        </p:txBody>
      </p:sp>
      <p:graphicFrame>
        <p:nvGraphicFramePr>
          <p:cNvPr id="35" name="Diagramma 34"/>
          <p:cNvGraphicFramePr/>
          <p:nvPr>
            <p:extLst/>
          </p:nvPr>
        </p:nvGraphicFramePr>
        <p:xfrm>
          <a:off x="6411366" y="3071668"/>
          <a:ext cx="5767294" cy="37285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3" name="CasellaDiTesto 32"/>
          <p:cNvSpPr txBox="1"/>
          <p:nvPr/>
        </p:nvSpPr>
        <p:spPr>
          <a:xfrm>
            <a:off x="327335" y="2196539"/>
            <a:ext cx="851515"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WEB</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2" name="CasellaDiTesto 1"/>
          <p:cNvSpPr txBox="1"/>
          <p:nvPr/>
        </p:nvSpPr>
        <p:spPr>
          <a:xfrm>
            <a:off x="369569" y="547868"/>
            <a:ext cx="5963096" cy="646331"/>
          </a:xfrm>
          <a:prstGeom prst="rect">
            <a:avLst/>
          </a:prstGeom>
          <a:noFill/>
        </p:spPr>
        <p:txBody>
          <a:bodyPr wrap="square" rtlCol="0">
            <a:spAutoFit/>
          </a:bodyPr>
          <a:lstStyle/>
          <a:p>
            <a:pPr lvl="0"/>
            <a:r>
              <a:rPr lang="it-IT" b="1">
                <a:solidFill>
                  <a:prstClr val="white"/>
                </a:solidFill>
                <a:cs typeface="Gisha" panose="020B0502040204020203" pitchFamily="34" charset="-79"/>
              </a:rPr>
              <a:t>IL WEB RESTA IL CANALE PIÙ UTILIZZATO PER LA FRUIZIONE DEI SERVIZI BANCARI</a:t>
            </a:r>
            <a:endParaRPr kumimoji="0" lang="it-IT" b="1" i="0" u="none" strike="noStrike" kern="1200" cap="none" spc="0" normalizeH="0" baseline="0" noProof="0" dirty="0">
              <a:ln>
                <a:noFill/>
              </a:ln>
              <a:solidFill>
                <a:prstClr val="white"/>
              </a:solidFill>
              <a:effectLst/>
              <a:uLnTx/>
              <a:uFillTx/>
              <a:ea typeface="+mn-ea"/>
              <a:cs typeface="Gisha" panose="020B0502040204020203" pitchFamily="34" charset="-79"/>
            </a:endParaRPr>
          </a:p>
        </p:txBody>
      </p:sp>
      <p:sp>
        <p:nvSpPr>
          <p:cNvPr id="3" name="Rettangolo 2"/>
          <p:cNvSpPr/>
          <p:nvPr/>
        </p:nvSpPr>
        <p:spPr>
          <a:xfrm>
            <a:off x="1856383" y="1128971"/>
            <a:ext cx="4339044" cy="392864"/>
          </a:xfrm>
          <a:prstGeom prst="rect">
            <a:avLst/>
          </a:prstGeom>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it-IT" sz="1800" b="0" i="0" u="none" strike="noStrike" kern="1200" cap="none" spc="0" normalizeH="0" baseline="0" noProof="0">
                <a:ln>
                  <a:noFill/>
                </a:ln>
                <a:solidFill>
                  <a:prstClr val="white"/>
                </a:solidFill>
                <a:effectLst/>
                <a:uLnTx/>
                <a:uFillTx/>
                <a:latin typeface="Century Gothic"/>
                <a:ea typeface="+mn-ea"/>
                <a:cs typeface="Arial" charset="0"/>
              </a:rPr>
              <a:t>In flessione dal 2016</a:t>
            </a:r>
            <a:endParaRPr kumimoji="0" lang="it-IT" sz="18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45" name="Rettangolo 44">
            <a:extLst>
              <a:ext uri="{FF2B5EF4-FFF2-40B4-BE49-F238E27FC236}">
                <a16:creationId xmlns:a16="http://schemas.microsoft.com/office/drawing/2014/main" xmlns="" id="{37581CC2-2846-47AE-A45F-C9DA7543A8F7}"/>
              </a:ext>
            </a:extLst>
          </p:cNvPr>
          <p:cNvSpPr/>
          <p:nvPr/>
        </p:nvSpPr>
        <p:spPr>
          <a:xfrm>
            <a:off x="1856383" y="1764994"/>
            <a:ext cx="4339044" cy="359457"/>
          </a:xfrm>
          <a:prstGeom prst="rect">
            <a:avLst/>
          </a:prstGeom>
        </p:spPr>
        <p:txBody>
          <a:bodyPr wrap="square">
            <a:spAutoFit/>
          </a:bodyPr>
          <a:lstStyle/>
          <a:p>
            <a:pPr lvl="0">
              <a:lnSpc>
                <a:spcPct val="120000"/>
              </a:lnSpc>
              <a:defRPr/>
            </a:pPr>
            <a:r>
              <a:rPr lang="it-IT" sz="1600">
                <a:solidFill>
                  <a:prstClr val="white"/>
                </a:solidFill>
                <a:cs typeface="Arial" charset="0"/>
              </a:rPr>
              <a:t>Operazioni informative </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50" name="Rettangolo 49">
            <a:extLst>
              <a:ext uri="{FF2B5EF4-FFF2-40B4-BE49-F238E27FC236}">
                <a16:creationId xmlns:a16="http://schemas.microsoft.com/office/drawing/2014/main" xmlns="" id="{0A999D04-17E8-4DC9-A5D0-ADB2C7EF9998}"/>
              </a:ext>
            </a:extLst>
          </p:cNvPr>
          <p:cNvSpPr/>
          <p:nvPr/>
        </p:nvSpPr>
        <p:spPr>
          <a:xfrm>
            <a:off x="1374223" y="2109501"/>
            <a:ext cx="3266288" cy="359457"/>
          </a:xfrm>
          <a:prstGeom prst="rect">
            <a:avLst/>
          </a:prstGeom>
        </p:spPr>
        <p:txBody>
          <a:bodyPr wrap="square">
            <a:spAutoFit/>
          </a:bodyPr>
          <a:lstStyle/>
          <a:p>
            <a:pPr lvl="0">
              <a:lnSpc>
                <a:spcPct val="120000"/>
              </a:lnSpc>
              <a:defRPr/>
            </a:pPr>
            <a:r>
              <a:rPr lang="it-IT" sz="1600">
                <a:solidFill>
                  <a:prstClr val="white"/>
                </a:solidFill>
                <a:cs typeface="Arial" charset="0"/>
              </a:rPr>
              <a:t>Operazioni dispositive semplici</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51" name="CasellaDiTesto 50">
            <a:extLst>
              <a:ext uri="{FF2B5EF4-FFF2-40B4-BE49-F238E27FC236}">
                <a16:creationId xmlns:a16="http://schemas.microsoft.com/office/drawing/2014/main" xmlns="" id="{FA7CFEEF-4ECD-43F0-A3C4-999D271A3048}"/>
              </a:ext>
            </a:extLst>
          </p:cNvPr>
          <p:cNvSpPr txBox="1"/>
          <p:nvPr/>
        </p:nvSpPr>
        <p:spPr>
          <a:xfrm>
            <a:off x="4742593" y="2186856"/>
            <a:ext cx="1372491"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MOBILE</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8" name="Immagine 7">
            <a:extLst>
              <a:ext uri="{FF2B5EF4-FFF2-40B4-BE49-F238E27FC236}">
                <a16:creationId xmlns:a16="http://schemas.microsoft.com/office/drawing/2014/main" xmlns="" id="{40D692A1-3143-4F92-9024-2A810C997D61}"/>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5071386" y="1581596"/>
            <a:ext cx="684512" cy="684512"/>
          </a:xfrm>
          <a:prstGeom prst="rect">
            <a:avLst/>
          </a:prstGeom>
        </p:spPr>
      </p:pic>
      <p:pic>
        <p:nvPicPr>
          <p:cNvPr id="11" name="Immagine 10">
            <a:extLst>
              <a:ext uri="{FF2B5EF4-FFF2-40B4-BE49-F238E27FC236}">
                <a16:creationId xmlns:a16="http://schemas.microsoft.com/office/drawing/2014/main" xmlns="" id="{F4047D53-B0F5-4D57-A90B-9499A82A7AC3}"/>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330177" y="1586375"/>
            <a:ext cx="816833" cy="816833"/>
          </a:xfrm>
          <a:prstGeom prst="rect">
            <a:avLst/>
          </a:prstGeom>
        </p:spPr>
      </p:pic>
      <p:sp>
        <p:nvSpPr>
          <p:cNvPr id="21" name="Freccia a inversione 20">
            <a:extLst>
              <a:ext uri="{FF2B5EF4-FFF2-40B4-BE49-F238E27FC236}">
                <a16:creationId xmlns:a16="http://schemas.microsoft.com/office/drawing/2014/main" xmlns="" id="{3B56B3D2-BC5F-413A-A43F-226E68AAAB9D}"/>
              </a:ext>
            </a:extLst>
          </p:cNvPr>
          <p:cNvSpPr/>
          <p:nvPr/>
        </p:nvSpPr>
        <p:spPr>
          <a:xfrm rot="10800000" flipH="1">
            <a:off x="819772" y="2625922"/>
            <a:ext cx="4554510" cy="314890"/>
          </a:xfrm>
          <a:prstGeom prst="uturnArrow">
            <a:avLst>
              <a:gd name="adj1" fmla="val 10616"/>
              <a:gd name="adj2" fmla="val 25000"/>
              <a:gd name="adj3" fmla="val 25000"/>
              <a:gd name="adj4" fmla="val 43750"/>
              <a:gd name="adj5" fmla="val 75000"/>
            </a:avLst>
          </a:prstGeom>
          <a:solidFill>
            <a:srgbClr val="DFB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52" name="Rettangolo 51">
            <a:extLst>
              <a:ext uri="{FF2B5EF4-FFF2-40B4-BE49-F238E27FC236}">
                <a16:creationId xmlns:a16="http://schemas.microsoft.com/office/drawing/2014/main" xmlns="" id="{84419BD5-063B-439B-9163-C5BD69FA5AE4}"/>
              </a:ext>
            </a:extLst>
          </p:cNvPr>
          <p:cNvSpPr/>
          <p:nvPr/>
        </p:nvSpPr>
        <p:spPr>
          <a:xfrm>
            <a:off x="1373464" y="2445249"/>
            <a:ext cx="3766889" cy="359457"/>
          </a:xfrm>
          <a:prstGeom prst="rect">
            <a:avLst/>
          </a:prstGeom>
        </p:spPr>
        <p:txBody>
          <a:bodyPr wrap="square">
            <a:spAutoFit/>
          </a:bodyPr>
          <a:lstStyle/>
          <a:p>
            <a:pPr lvl="0">
              <a:lnSpc>
                <a:spcPct val="120000"/>
              </a:lnSpc>
              <a:defRPr/>
            </a:pPr>
            <a:r>
              <a:rPr lang="it-IT" sz="1600">
                <a:solidFill>
                  <a:prstClr val="white"/>
                </a:solidFill>
                <a:cs typeface="Arial" charset="0"/>
              </a:rPr>
              <a:t>Personal Financial Management</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53" name="Rettangolo arrotondato 44">
            <a:extLst>
              <a:ext uri="{FF2B5EF4-FFF2-40B4-BE49-F238E27FC236}">
                <a16:creationId xmlns:a16="http://schemas.microsoft.com/office/drawing/2014/main" xmlns="" id="{E67A169C-3B25-4AC9-BDB5-2211A8E12C23}"/>
              </a:ext>
            </a:extLst>
          </p:cNvPr>
          <p:cNvSpPr/>
          <p:nvPr/>
        </p:nvSpPr>
        <p:spPr>
          <a:xfrm>
            <a:off x="-64550" y="55559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4" name="Rettangolo arrotondato 44">
            <a:extLst>
              <a:ext uri="{FF2B5EF4-FFF2-40B4-BE49-F238E27FC236}">
                <a16:creationId xmlns:a16="http://schemas.microsoft.com/office/drawing/2014/main" xmlns="" id="{C638AD39-2251-4601-B47E-C168E872E870}"/>
              </a:ext>
            </a:extLst>
          </p:cNvPr>
          <p:cNvSpPr/>
          <p:nvPr/>
        </p:nvSpPr>
        <p:spPr>
          <a:xfrm>
            <a:off x="1381542" y="121397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5" name="Rettangolo arrotondato 44">
            <a:extLst>
              <a:ext uri="{FF2B5EF4-FFF2-40B4-BE49-F238E27FC236}">
                <a16:creationId xmlns:a16="http://schemas.microsoft.com/office/drawing/2014/main" xmlns="" id="{8D54581D-1C2C-4184-A196-B8DB46FC1B6D}"/>
              </a:ext>
            </a:extLst>
          </p:cNvPr>
          <p:cNvSpPr/>
          <p:nvPr/>
        </p:nvSpPr>
        <p:spPr>
          <a:xfrm>
            <a:off x="1463517" y="177530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56" name="Rettangolo arrotondato 44">
            <a:extLst>
              <a:ext uri="{FF2B5EF4-FFF2-40B4-BE49-F238E27FC236}">
                <a16:creationId xmlns:a16="http://schemas.microsoft.com/office/drawing/2014/main" xmlns="" id="{A4FFBC3C-A6F0-4293-AED0-15AD8F6CFF0C}"/>
              </a:ext>
            </a:extLst>
          </p:cNvPr>
          <p:cNvSpPr/>
          <p:nvPr/>
        </p:nvSpPr>
        <p:spPr>
          <a:xfrm>
            <a:off x="935763" y="216403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7" name="Rettangolo arrotondato 44">
            <a:extLst>
              <a:ext uri="{FF2B5EF4-FFF2-40B4-BE49-F238E27FC236}">
                <a16:creationId xmlns:a16="http://schemas.microsoft.com/office/drawing/2014/main" xmlns="" id="{DAE79571-10EF-4261-8821-E7FEDE0B752F}"/>
              </a:ext>
            </a:extLst>
          </p:cNvPr>
          <p:cNvSpPr/>
          <p:nvPr/>
        </p:nvSpPr>
        <p:spPr>
          <a:xfrm>
            <a:off x="5557852" y="167811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8" name="Rettangolo arrotondato 44">
            <a:extLst>
              <a:ext uri="{FF2B5EF4-FFF2-40B4-BE49-F238E27FC236}">
                <a16:creationId xmlns:a16="http://schemas.microsoft.com/office/drawing/2014/main" xmlns="" id="{BFC901D6-F440-403E-B713-3C655352D2C7}"/>
              </a:ext>
            </a:extLst>
          </p:cNvPr>
          <p:cNvSpPr/>
          <p:nvPr/>
        </p:nvSpPr>
        <p:spPr>
          <a:xfrm>
            <a:off x="41641" y="181872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9" name="Rettangolo arrotondato 44">
            <a:extLst>
              <a:ext uri="{FF2B5EF4-FFF2-40B4-BE49-F238E27FC236}">
                <a16:creationId xmlns:a16="http://schemas.microsoft.com/office/drawing/2014/main" xmlns="" id="{2DDCD30D-7F39-468A-B28A-28F9B18A1DB3}"/>
              </a:ext>
            </a:extLst>
          </p:cNvPr>
          <p:cNvSpPr/>
          <p:nvPr/>
        </p:nvSpPr>
        <p:spPr>
          <a:xfrm>
            <a:off x="2297037" y="282908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60" name="Rettangolo arrotondato 44">
            <a:extLst>
              <a:ext uri="{FF2B5EF4-FFF2-40B4-BE49-F238E27FC236}">
                <a16:creationId xmlns:a16="http://schemas.microsoft.com/office/drawing/2014/main" xmlns="" id="{B4E6CA08-401E-4875-BE14-3CA804C66252}"/>
              </a:ext>
            </a:extLst>
          </p:cNvPr>
          <p:cNvSpPr/>
          <p:nvPr/>
        </p:nvSpPr>
        <p:spPr>
          <a:xfrm>
            <a:off x="660837" y="254999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pic>
        <p:nvPicPr>
          <p:cNvPr id="28" name="Immagine 27">
            <a:extLst>
              <a:ext uri="{FF2B5EF4-FFF2-40B4-BE49-F238E27FC236}">
                <a16:creationId xmlns:a16="http://schemas.microsoft.com/office/drawing/2014/main" xmlns="" id="{A8C674C1-DA2A-485D-B5E5-AB9BEEF8D607}"/>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6772194" y="977225"/>
            <a:ext cx="933542" cy="933542"/>
          </a:xfrm>
          <a:prstGeom prst="rect">
            <a:avLst/>
          </a:prstGeom>
        </p:spPr>
      </p:pic>
      <p:sp>
        <p:nvSpPr>
          <p:cNvPr id="61" name="CasellaDiTesto 60">
            <a:extLst>
              <a:ext uri="{FF2B5EF4-FFF2-40B4-BE49-F238E27FC236}">
                <a16:creationId xmlns:a16="http://schemas.microsoft.com/office/drawing/2014/main" xmlns="" id="{20324370-A782-4D1D-A238-68F88FCFF858}"/>
              </a:ext>
            </a:extLst>
          </p:cNvPr>
          <p:cNvSpPr txBox="1"/>
          <p:nvPr/>
        </p:nvSpPr>
        <p:spPr>
          <a:xfrm>
            <a:off x="6625390" y="1892623"/>
            <a:ext cx="1245854"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FILIALE</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62" name="Goccia 61">
            <a:extLst>
              <a:ext uri="{FF2B5EF4-FFF2-40B4-BE49-F238E27FC236}">
                <a16:creationId xmlns:a16="http://schemas.microsoft.com/office/drawing/2014/main" xmlns="" id="{69CC9C34-D90E-4C3B-853E-D529F4259BE0}"/>
              </a:ext>
            </a:extLst>
          </p:cNvPr>
          <p:cNvSpPr/>
          <p:nvPr/>
        </p:nvSpPr>
        <p:spPr>
          <a:xfrm rot="1905374">
            <a:off x="7890060" y="1512595"/>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63" name="Goccia 62">
            <a:extLst>
              <a:ext uri="{FF2B5EF4-FFF2-40B4-BE49-F238E27FC236}">
                <a16:creationId xmlns:a16="http://schemas.microsoft.com/office/drawing/2014/main" xmlns="" id="{2F08CF44-22C0-4CB0-922F-1EF3ED226BE5}"/>
              </a:ext>
            </a:extLst>
          </p:cNvPr>
          <p:cNvSpPr/>
          <p:nvPr/>
        </p:nvSpPr>
        <p:spPr>
          <a:xfrm rot="1905374">
            <a:off x="7905208" y="2049687"/>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64" name="Rettangolo arrotondato 44">
            <a:extLst>
              <a:ext uri="{FF2B5EF4-FFF2-40B4-BE49-F238E27FC236}">
                <a16:creationId xmlns:a16="http://schemas.microsoft.com/office/drawing/2014/main" xmlns="" id="{FD24B935-323E-4A58-B3C7-3AE562EE467E}"/>
              </a:ext>
            </a:extLst>
          </p:cNvPr>
          <p:cNvSpPr/>
          <p:nvPr/>
        </p:nvSpPr>
        <p:spPr>
          <a:xfrm>
            <a:off x="6460489" y="169519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65" name="Rettangolo arrotondato 44">
            <a:extLst>
              <a:ext uri="{FF2B5EF4-FFF2-40B4-BE49-F238E27FC236}">
                <a16:creationId xmlns:a16="http://schemas.microsoft.com/office/drawing/2014/main" xmlns="" id="{537150F2-90D9-4887-B59A-1EDF78055425}"/>
              </a:ext>
            </a:extLst>
          </p:cNvPr>
          <p:cNvSpPr/>
          <p:nvPr/>
        </p:nvSpPr>
        <p:spPr>
          <a:xfrm>
            <a:off x="7735213" y="44305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66" name="Rettangolo arrotondato 44">
            <a:extLst>
              <a:ext uri="{FF2B5EF4-FFF2-40B4-BE49-F238E27FC236}">
                <a16:creationId xmlns:a16="http://schemas.microsoft.com/office/drawing/2014/main" xmlns="" id="{3489A8CD-9A34-4D38-A5F5-B47AEB372DE7}"/>
              </a:ext>
            </a:extLst>
          </p:cNvPr>
          <p:cNvSpPr/>
          <p:nvPr/>
        </p:nvSpPr>
        <p:spPr>
          <a:xfrm>
            <a:off x="8175607" y="1741848"/>
            <a:ext cx="795294"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9-10</a:t>
            </a:r>
            <a:endParaRPr lang="it-IT" dirty="0"/>
          </a:p>
        </p:txBody>
      </p:sp>
      <p:sp>
        <p:nvSpPr>
          <p:cNvPr id="68" name="CasellaDiTesto 67">
            <a:extLst>
              <a:ext uri="{FF2B5EF4-FFF2-40B4-BE49-F238E27FC236}">
                <a16:creationId xmlns:a16="http://schemas.microsoft.com/office/drawing/2014/main" xmlns="" id="{8574B9E6-E7E8-46C4-A3EA-ADC4A4E73AE3}"/>
              </a:ext>
            </a:extLst>
          </p:cNvPr>
          <p:cNvSpPr txBox="1"/>
          <p:nvPr/>
        </p:nvSpPr>
        <p:spPr>
          <a:xfrm>
            <a:off x="6238668" y="4178655"/>
            <a:ext cx="2139521" cy="89255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CONTACT CENTER</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70" name="CasellaDiTesto 69">
            <a:extLst>
              <a:ext uri="{FF2B5EF4-FFF2-40B4-BE49-F238E27FC236}">
                <a16:creationId xmlns:a16="http://schemas.microsoft.com/office/drawing/2014/main" xmlns="" id="{CCF0B7D2-067C-44EF-8C21-E57799E5F62A}"/>
              </a:ext>
            </a:extLst>
          </p:cNvPr>
          <p:cNvSpPr txBox="1"/>
          <p:nvPr/>
        </p:nvSpPr>
        <p:spPr>
          <a:xfrm>
            <a:off x="6734006" y="6092075"/>
            <a:ext cx="1056700"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CHAT</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pic>
        <p:nvPicPr>
          <p:cNvPr id="30" name="Immagine 29">
            <a:extLst>
              <a:ext uri="{FF2B5EF4-FFF2-40B4-BE49-F238E27FC236}">
                <a16:creationId xmlns:a16="http://schemas.microsoft.com/office/drawing/2014/main" xmlns="" id="{5043FCDC-88DC-485C-BBE3-EF0E182B6C60}"/>
              </a:ext>
            </a:extLst>
          </p:cNvPr>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6815980" y="3396548"/>
            <a:ext cx="844173" cy="844173"/>
          </a:xfrm>
          <a:prstGeom prst="rect">
            <a:avLst/>
          </a:prstGeom>
        </p:spPr>
      </p:pic>
      <p:pic>
        <p:nvPicPr>
          <p:cNvPr id="32" name="Immagine 31">
            <a:extLst>
              <a:ext uri="{FF2B5EF4-FFF2-40B4-BE49-F238E27FC236}">
                <a16:creationId xmlns:a16="http://schemas.microsoft.com/office/drawing/2014/main" xmlns="" id="{EE054154-B1F4-495A-B1F4-D3626EA2B58C}"/>
              </a:ext>
            </a:extLst>
          </p:cNvPr>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6685428" y="5167572"/>
            <a:ext cx="1105278" cy="1105278"/>
          </a:xfrm>
          <a:prstGeom prst="rect">
            <a:avLst/>
          </a:prstGeom>
        </p:spPr>
      </p:pic>
      <p:sp>
        <p:nvSpPr>
          <p:cNvPr id="74" name="Rettangolo 73">
            <a:extLst>
              <a:ext uri="{FF2B5EF4-FFF2-40B4-BE49-F238E27FC236}">
                <a16:creationId xmlns:a16="http://schemas.microsoft.com/office/drawing/2014/main" xmlns="" id="{AC7DD343-5F1A-447A-8AE9-BFC676702D1D}"/>
              </a:ext>
            </a:extLst>
          </p:cNvPr>
          <p:cNvSpPr/>
          <p:nvPr/>
        </p:nvSpPr>
        <p:spPr>
          <a:xfrm>
            <a:off x="7790706" y="3357716"/>
            <a:ext cx="4191331" cy="358688"/>
          </a:xfrm>
          <a:prstGeom prst="rect">
            <a:avLst/>
          </a:prstGeom>
        </p:spPr>
        <p:txBody>
          <a:bodyPr wrap="square">
            <a:spAutoFit/>
          </a:bodyPr>
          <a:lstStyle/>
          <a:p>
            <a:pPr lvl="0">
              <a:lnSpc>
                <a:spcPct val="120000"/>
              </a:lnSpc>
              <a:defRPr/>
            </a:pPr>
            <a:r>
              <a:rPr lang="it-IT" sz="1600" b="1">
                <a:solidFill>
                  <a:prstClr val="white"/>
                </a:solidFill>
                <a:cs typeface="Arial" charset="0"/>
              </a:rPr>
              <a:t>MANTENGONO UN RUOLO SECONDARIO</a:t>
            </a:r>
            <a:endParaRPr kumimoji="0" lang="it-IT" sz="1600" b="1"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75" name="Rettangolo 74">
            <a:extLst>
              <a:ext uri="{FF2B5EF4-FFF2-40B4-BE49-F238E27FC236}">
                <a16:creationId xmlns:a16="http://schemas.microsoft.com/office/drawing/2014/main" xmlns="" id="{DFB9B9DA-493C-41AB-88D3-BDFEBEE4E830}"/>
              </a:ext>
            </a:extLst>
          </p:cNvPr>
          <p:cNvSpPr/>
          <p:nvPr/>
        </p:nvSpPr>
        <p:spPr>
          <a:xfrm>
            <a:off x="8428465" y="3765527"/>
            <a:ext cx="3903646" cy="1200329"/>
          </a:xfrm>
          <a:prstGeom prst="rect">
            <a:avLst/>
          </a:prstGeom>
        </p:spPr>
        <p:txBody>
          <a:bodyPr wrap="square">
            <a:spAutoFit/>
          </a:bodyPr>
          <a:lstStyle/>
          <a:p>
            <a:pPr lvl="0">
              <a:lnSpc>
                <a:spcPct val="150000"/>
              </a:lnSpc>
              <a:defRPr/>
            </a:pPr>
            <a:r>
              <a:rPr lang="it-IT" sz="1600" dirty="0">
                <a:solidFill>
                  <a:prstClr val="white"/>
                </a:solidFill>
                <a:cs typeface="Arial" charset="0"/>
              </a:rPr>
              <a:t>In crescita per:</a:t>
            </a:r>
          </a:p>
          <a:p>
            <a:pPr lvl="0">
              <a:lnSpc>
                <a:spcPct val="150000"/>
              </a:lnSpc>
              <a:defRPr/>
            </a:pPr>
            <a:r>
              <a:rPr lang="it-IT" sz="1600" dirty="0">
                <a:solidFill>
                  <a:prstClr val="white"/>
                </a:solidFill>
                <a:latin typeface="Century Gothic"/>
                <a:cs typeface="Arial" charset="0"/>
              </a:rPr>
              <a:t>c</a:t>
            </a:r>
            <a:r>
              <a:rPr lang="it-IT" sz="1600" dirty="0" smtClean="0">
                <a:solidFill>
                  <a:prstClr val="white"/>
                </a:solidFill>
                <a:latin typeface="Century Gothic"/>
                <a:cs typeface="Arial" charset="0"/>
              </a:rPr>
              <a:t>ompravendita </a:t>
            </a:r>
            <a:r>
              <a:rPr kumimoji="0" lang="it-IT" sz="1600" b="0" i="0" u="none" strike="noStrike" kern="1200" cap="none" spc="0" normalizeH="0" baseline="0" noProof="0" dirty="0" smtClean="0">
                <a:ln>
                  <a:noFill/>
                </a:ln>
                <a:solidFill>
                  <a:prstClr val="white"/>
                </a:solidFill>
                <a:effectLst/>
                <a:uLnTx/>
                <a:uFillTx/>
                <a:latin typeface="Century Gothic"/>
                <a:ea typeface="+mn-ea"/>
                <a:cs typeface="Arial" charset="0"/>
              </a:rPr>
              <a:t>di </a:t>
            </a:r>
            <a:r>
              <a:rPr kumimoji="0" lang="it-IT" sz="1600" b="0" i="0" u="none" strike="noStrike" kern="1200" cap="none" spc="0" normalizeH="0" baseline="0" noProof="0" dirty="0">
                <a:ln>
                  <a:noFill/>
                </a:ln>
                <a:solidFill>
                  <a:prstClr val="white"/>
                </a:solidFill>
                <a:effectLst/>
                <a:uLnTx/>
                <a:uFillTx/>
                <a:latin typeface="Century Gothic"/>
                <a:ea typeface="+mn-ea"/>
                <a:cs typeface="Arial" charset="0"/>
              </a:rPr>
              <a:t>prodotti finanziari;</a:t>
            </a:r>
          </a:p>
          <a:p>
            <a:pPr lvl="0">
              <a:lnSpc>
                <a:spcPct val="150000"/>
              </a:lnSpc>
              <a:defRPr/>
            </a:pPr>
            <a:r>
              <a:rPr lang="it-IT" sz="1600" dirty="0">
                <a:solidFill>
                  <a:prstClr val="white"/>
                </a:solidFill>
                <a:latin typeface="Century Gothic"/>
                <a:cs typeface="Arial" charset="0"/>
              </a:rPr>
              <a:t>sottoscrizione di </a:t>
            </a:r>
            <a:r>
              <a:rPr lang="it-IT" sz="1600" dirty="0" smtClean="0">
                <a:solidFill>
                  <a:prstClr val="white"/>
                </a:solidFill>
                <a:latin typeface="Century Gothic"/>
                <a:cs typeface="Arial" charset="0"/>
              </a:rPr>
              <a:t>prodotti </a:t>
            </a:r>
            <a:r>
              <a:rPr lang="it-IT" sz="1600" dirty="0">
                <a:solidFill>
                  <a:prstClr val="white"/>
                </a:solidFill>
                <a:latin typeface="Century Gothic"/>
                <a:cs typeface="Arial" charset="0"/>
              </a:rPr>
              <a:t>di risparmio.</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76" name="Goccia 75">
            <a:extLst>
              <a:ext uri="{FF2B5EF4-FFF2-40B4-BE49-F238E27FC236}">
                <a16:creationId xmlns:a16="http://schemas.microsoft.com/office/drawing/2014/main" xmlns="" id="{F0B529BA-03BB-4BA5-B580-685CD5D4BA59}"/>
              </a:ext>
            </a:extLst>
          </p:cNvPr>
          <p:cNvSpPr/>
          <p:nvPr/>
        </p:nvSpPr>
        <p:spPr>
          <a:xfrm rot="1905374">
            <a:off x="8157661" y="4310974"/>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77" name="Goccia 76">
            <a:extLst>
              <a:ext uri="{FF2B5EF4-FFF2-40B4-BE49-F238E27FC236}">
                <a16:creationId xmlns:a16="http://schemas.microsoft.com/office/drawing/2014/main" xmlns="" id="{B2BD5289-842F-4419-91F0-13706D1C2EC1}"/>
              </a:ext>
            </a:extLst>
          </p:cNvPr>
          <p:cNvSpPr/>
          <p:nvPr/>
        </p:nvSpPr>
        <p:spPr>
          <a:xfrm rot="1905374">
            <a:off x="8170580" y="4686292"/>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78" name="Rettangolo arrotondato 44">
            <a:extLst>
              <a:ext uri="{FF2B5EF4-FFF2-40B4-BE49-F238E27FC236}">
                <a16:creationId xmlns:a16="http://schemas.microsoft.com/office/drawing/2014/main" xmlns="" id="{749848F0-A474-4518-B97D-8E73D4A535C2}"/>
              </a:ext>
            </a:extLst>
          </p:cNvPr>
          <p:cNvSpPr/>
          <p:nvPr/>
        </p:nvSpPr>
        <p:spPr>
          <a:xfrm>
            <a:off x="6490919" y="395950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79" name="Rettangolo arrotondato 44">
            <a:extLst>
              <a:ext uri="{FF2B5EF4-FFF2-40B4-BE49-F238E27FC236}">
                <a16:creationId xmlns:a16="http://schemas.microsoft.com/office/drawing/2014/main" xmlns="" id="{13EEA993-3720-4A25-88B7-0F7485B79A77}"/>
              </a:ext>
            </a:extLst>
          </p:cNvPr>
          <p:cNvSpPr/>
          <p:nvPr/>
        </p:nvSpPr>
        <p:spPr>
          <a:xfrm>
            <a:off x="7660153" y="302018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80" name="Rettangolo arrotondato 44">
            <a:extLst>
              <a:ext uri="{FF2B5EF4-FFF2-40B4-BE49-F238E27FC236}">
                <a16:creationId xmlns:a16="http://schemas.microsoft.com/office/drawing/2014/main" xmlns="" id="{B7A38D12-A6EA-4CCA-8A9C-19A722554C70}"/>
              </a:ext>
            </a:extLst>
          </p:cNvPr>
          <p:cNvSpPr/>
          <p:nvPr/>
        </p:nvSpPr>
        <p:spPr>
          <a:xfrm>
            <a:off x="7382823" y="3593145"/>
            <a:ext cx="823415" cy="34476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13-15</a:t>
            </a:r>
          </a:p>
        </p:txBody>
      </p:sp>
      <p:sp>
        <p:nvSpPr>
          <p:cNvPr id="81" name="Rettangolo 80">
            <a:extLst>
              <a:ext uri="{FF2B5EF4-FFF2-40B4-BE49-F238E27FC236}">
                <a16:creationId xmlns:a16="http://schemas.microsoft.com/office/drawing/2014/main" xmlns="" id="{88704688-88D1-4580-B1B3-E23C0F4F9374}"/>
              </a:ext>
            </a:extLst>
          </p:cNvPr>
          <p:cNvSpPr/>
          <p:nvPr/>
        </p:nvSpPr>
        <p:spPr>
          <a:xfrm>
            <a:off x="8473839" y="5294359"/>
            <a:ext cx="3730658" cy="654923"/>
          </a:xfrm>
          <a:prstGeom prst="rect">
            <a:avLst/>
          </a:prstGeom>
        </p:spPr>
        <p:txBody>
          <a:bodyPr wrap="square">
            <a:spAutoFit/>
          </a:bodyPr>
          <a:lstStyle/>
          <a:p>
            <a:pPr lvl="0">
              <a:lnSpc>
                <a:spcPct val="120000"/>
              </a:lnSpc>
              <a:defRPr/>
            </a:pPr>
            <a:r>
              <a:rPr lang="it-IT" sz="1600">
                <a:solidFill>
                  <a:prstClr val="white"/>
                </a:solidFill>
                <a:cs typeface="Arial" charset="0"/>
              </a:rPr>
              <a:t>Indicate da una quota molto limitata di rispondenti per:</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82" name="Rettangolo arrotondato 44">
            <a:extLst>
              <a:ext uri="{FF2B5EF4-FFF2-40B4-BE49-F238E27FC236}">
                <a16:creationId xmlns:a16="http://schemas.microsoft.com/office/drawing/2014/main" xmlns="" id="{CB7878F8-B3F5-491E-B728-EBE46F173E42}"/>
              </a:ext>
            </a:extLst>
          </p:cNvPr>
          <p:cNvSpPr/>
          <p:nvPr/>
        </p:nvSpPr>
        <p:spPr>
          <a:xfrm>
            <a:off x="6411366" y="537068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16</a:t>
            </a:r>
            <a:endParaRPr lang="it-IT" dirty="0"/>
          </a:p>
        </p:txBody>
      </p:sp>
      <p:sp>
        <p:nvSpPr>
          <p:cNvPr id="83" name="Rettangolo 82">
            <a:extLst>
              <a:ext uri="{FF2B5EF4-FFF2-40B4-BE49-F238E27FC236}">
                <a16:creationId xmlns:a16="http://schemas.microsoft.com/office/drawing/2014/main" xmlns="" id="{77B3CB18-0D51-4E2A-840F-9ABA9D6F0EEF}"/>
              </a:ext>
            </a:extLst>
          </p:cNvPr>
          <p:cNvSpPr/>
          <p:nvPr/>
        </p:nvSpPr>
        <p:spPr>
          <a:xfrm>
            <a:off x="8486758" y="5939199"/>
            <a:ext cx="3691902" cy="654923"/>
          </a:xfrm>
          <a:prstGeom prst="rect">
            <a:avLst/>
          </a:prstGeom>
        </p:spPr>
        <p:txBody>
          <a:bodyPr wrap="square">
            <a:spAutoFit/>
          </a:bodyPr>
          <a:lstStyle/>
          <a:p>
            <a:pPr lvl="0">
              <a:lnSpc>
                <a:spcPct val="120000"/>
              </a:lnSpc>
              <a:defRPr/>
            </a:pPr>
            <a:r>
              <a:rPr lang="it-IT" sz="1600">
                <a:solidFill>
                  <a:prstClr val="white"/>
                </a:solidFill>
                <a:cs typeface="Arial" charset="0"/>
              </a:rPr>
              <a:t>servizi di consulenza su finanziamenti ed investimenti.</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84" name="Goccia 83">
            <a:extLst>
              <a:ext uri="{FF2B5EF4-FFF2-40B4-BE49-F238E27FC236}">
                <a16:creationId xmlns:a16="http://schemas.microsoft.com/office/drawing/2014/main" xmlns="" id="{CA6DB8D2-AC01-462E-BAFD-B44658899511}"/>
              </a:ext>
            </a:extLst>
          </p:cNvPr>
          <p:cNvSpPr/>
          <p:nvPr/>
        </p:nvSpPr>
        <p:spPr>
          <a:xfrm rot="1905374">
            <a:off x="8173808" y="6074585"/>
            <a:ext cx="263725" cy="274338"/>
          </a:xfrm>
          <a:prstGeom prst="teardrop">
            <a:avLst>
              <a:gd name="adj" fmla="val 102018"/>
            </a:avLst>
          </a:prstGeom>
          <a:solidFill>
            <a:srgbClr val="B01513"/>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85" name="Rettangolo arrotondato 44">
            <a:extLst>
              <a:ext uri="{FF2B5EF4-FFF2-40B4-BE49-F238E27FC236}">
                <a16:creationId xmlns:a16="http://schemas.microsoft.com/office/drawing/2014/main" xmlns="" id="{1A09ACAD-C56B-47A2-8EBF-50D9C9E4A8A5}"/>
              </a:ext>
            </a:extLst>
          </p:cNvPr>
          <p:cNvSpPr/>
          <p:nvPr/>
        </p:nvSpPr>
        <p:spPr>
          <a:xfrm>
            <a:off x="7758008" y="517056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17</a:t>
            </a:r>
            <a:endParaRPr lang="it-IT" dirty="0"/>
          </a:p>
        </p:txBody>
      </p:sp>
      <p:sp>
        <p:nvSpPr>
          <p:cNvPr id="86" name="Rettangolo arrotondato 44">
            <a:extLst>
              <a:ext uri="{FF2B5EF4-FFF2-40B4-BE49-F238E27FC236}">
                <a16:creationId xmlns:a16="http://schemas.microsoft.com/office/drawing/2014/main" xmlns="" id="{666A27D0-BC1B-409D-96C5-7ECE15559B2E}"/>
              </a:ext>
            </a:extLst>
          </p:cNvPr>
          <p:cNvSpPr/>
          <p:nvPr/>
        </p:nvSpPr>
        <p:spPr>
          <a:xfrm>
            <a:off x="7674352" y="602571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18</a:t>
            </a:r>
          </a:p>
        </p:txBody>
      </p:sp>
    </p:spTree>
    <p:extLst>
      <p:ext uri="{BB962C8B-B14F-4D97-AF65-F5344CB8AC3E}">
        <p14:creationId xmlns:p14="http://schemas.microsoft.com/office/powerpoint/2010/main" val="180661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16757"/>
          <a:stretch/>
        </p:blipFill>
        <p:spPr bwMode="auto">
          <a:xfrm>
            <a:off x="4217056" y="462892"/>
            <a:ext cx="7974944" cy="638175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servizi e canali utilizzati 2/5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6</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xmlns="" id="{B5D6EA2C-C98E-4C7C-9DC4-0DFE4FB8D0AA}"/>
              </a:ext>
            </a:extLst>
          </p:cNvPr>
          <p:cNvSpPr/>
          <p:nvPr/>
        </p:nvSpPr>
        <p:spPr>
          <a:xfrm>
            <a:off x="0" y="423681"/>
            <a:ext cx="6369170" cy="3877386"/>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3" y="3209708"/>
            <a:ext cx="6369169" cy="3648291"/>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a:t>Immagine</a:t>
            </a:r>
          </a:p>
          <a:p>
            <a:r>
              <a:rPr lang="it-IT" sz="1400"/>
              <a:t>https://www.freepik.com/free-photo/laptop-on-a-wooden-table_2826108.htm#term=social&amp;page=2&amp;position=16 </a:t>
            </a:r>
            <a:endParaRPr lang="it-IT" sz="1400" dirty="0"/>
          </a:p>
        </p:txBody>
      </p:sp>
      <p:sp>
        <p:nvSpPr>
          <p:cNvPr id="31" name="CasellaDiTesto 30"/>
          <p:cNvSpPr txBox="1"/>
          <p:nvPr/>
        </p:nvSpPr>
        <p:spPr>
          <a:xfrm>
            <a:off x="1263799" y="2474365"/>
            <a:ext cx="4518910" cy="369332"/>
          </a:xfrm>
          <a:prstGeom prst="rect">
            <a:avLst/>
          </a:prstGeom>
          <a:noFill/>
        </p:spPr>
        <p:txBody>
          <a:bodyPr wrap="square" rtlCol="0">
            <a:spAutoFit/>
          </a:bodyPr>
          <a:lstStyle/>
          <a:p>
            <a:r>
              <a:rPr lang="it-IT"/>
              <a:t>Informazioni sul prodotto</a:t>
            </a:r>
            <a:endParaRPr lang="it-IT" b="1"/>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8" name="CasellaDiTesto 17">
            <a:extLst>
              <a:ext uri="{FF2B5EF4-FFF2-40B4-BE49-F238E27FC236}">
                <a16:creationId xmlns:a16="http://schemas.microsoft.com/office/drawing/2014/main" xmlns="" id="{73F5C6A8-471B-4F02-9ACC-8B419AB16C22}"/>
              </a:ext>
            </a:extLst>
          </p:cNvPr>
          <p:cNvSpPr txBox="1"/>
          <p:nvPr/>
        </p:nvSpPr>
        <p:spPr>
          <a:xfrm>
            <a:off x="494195" y="505793"/>
            <a:ext cx="5846069" cy="646331"/>
          </a:xfrm>
          <a:prstGeom prst="rect">
            <a:avLst/>
          </a:prstGeom>
          <a:noFill/>
        </p:spPr>
        <p:txBody>
          <a:bodyPr wrap="square" rtlCol="0">
            <a:spAutoFit/>
          </a:bodyPr>
          <a:lstStyle>
            <a:defPPr>
              <a:defRPr lang="en-US"/>
            </a:defPPr>
          </a:lstStyle>
          <a:p>
            <a:r>
              <a:rPr lang="it-IT"/>
              <a:t>I canali digitali sono utilizzati dagli utenti soprattutto in </a:t>
            </a:r>
            <a:r>
              <a:rPr lang="it-IT" b="1"/>
              <a:t>fase di pre-vendita.</a:t>
            </a:r>
            <a:endParaRPr lang="it-IT" b="1" dirty="0"/>
          </a:p>
        </p:txBody>
      </p:sp>
      <p:sp>
        <p:nvSpPr>
          <p:cNvPr id="58" name="Rettangolo arrotondato 74">
            <a:extLst>
              <a:ext uri="{FF2B5EF4-FFF2-40B4-BE49-F238E27FC236}">
                <a16:creationId xmlns:a16="http://schemas.microsoft.com/office/drawing/2014/main" xmlns="" id="{09A99E9E-27B6-46D6-8EDE-ABE77FB054D6}"/>
              </a:ext>
            </a:extLst>
          </p:cNvPr>
          <p:cNvSpPr/>
          <p:nvPr/>
        </p:nvSpPr>
        <p:spPr>
          <a:xfrm>
            <a:off x="8694350" y="5987313"/>
            <a:ext cx="441960" cy="39187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65" name="CasellaDiTesto 64">
            <a:extLst>
              <a:ext uri="{FF2B5EF4-FFF2-40B4-BE49-F238E27FC236}">
                <a16:creationId xmlns:a16="http://schemas.microsoft.com/office/drawing/2014/main" xmlns="" id="{CB2E39F2-4FD9-4241-B792-94E47DC33B86}"/>
              </a:ext>
            </a:extLst>
          </p:cNvPr>
          <p:cNvSpPr txBox="1"/>
          <p:nvPr/>
        </p:nvSpPr>
        <p:spPr>
          <a:xfrm>
            <a:off x="1582487" y="5332564"/>
            <a:ext cx="4921791" cy="923330"/>
          </a:xfrm>
          <a:prstGeom prst="rect">
            <a:avLst/>
          </a:prstGeom>
          <a:noFill/>
        </p:spPr>
        <p:txBody>
          <a:bodyPr wrap="square" rtlCol="0">
            <a:spAutoFit/>
          </a:bodyPr>
          <a:lstStyle/>
          <a:p>
            <a:r>
              <a:rPr lang="it-IT"/>
              <a:t>Non utilizzano i canali digitali in alcuna delle fasi del processo di acquisto e sottoscrizione di un prodotto</a:t>
            </a:r>
          </a:p>
        </p:txBody>
      </p:sp>
      <p:sp>
        <p:nvSpPr>
          <p:cNvPr id="34" name="CasellaDiTesto 33">
            <a:extLst>
              <a:ext uri="{FF2B5EF4-FFF2-40B4-BE49-F238E27FC236}">
                <a16:creationId xmlns:a16="http://schemas.microsoft.com/office/drawing/2014/main" xmlns="" id="{EBF4264E-53AE-45D8-9A19-F816779F3F2C}"/>
              </a:ext>
            </a:extLst>
          </p:cNvPr>
          <p:cNvSpPr txBox="1"/>
          <p:nvPr/>
        </p:nvSpPr>
        <p:spPr>
          <a:xfrm>
            <a:off x="1582487" y="4459125"/>
            <a:ext cx="4518910" cy="369332"/>
          </a:xfrm>
          <a:prstGeom prst="rect">
            <a:avLst/>
          </a:prstGeom>
          <a:noFill/>
        </p:spPr>
        <p:txBody>
          <a:bodyPr wrap="square" rtlCol="0">
            <a:spAutoFit/>
          </a:bodyPr>
          <a:lstStyle/>
          <a:p>
            <a:r>
              <a:rPr lang="it-IT"/>
              <a:t>Sottoscrizione e vendita dei prodotti </a:t>
            </a:r>
            <a:endParaRPr lang="it-IT" b="1"/>
          </a:p>
        </p:txBody>
      </p:sp>
      <p:sp>
        <p:nvSpPr>
          <p:cNvPr id="45" name="Rettangolo arrotondato 74">
            <a:extLst>
              <a:ext uri="{FF2B5EF4-FFF2-40B4-BE49-F238E27FC236}">
                <a16:creationId xmlns:a16="http://schemas.microsoft.com/office/drawing/2014/main" xmlns="" id="{71D1C7B7-6029-413A-A430-AE214037A8E6}"/>
              </a:ext>
            </a:extLst>
          </p:cNvPr>
          <p:cNvSpPr/>
          <p:nvPr/>
        </p:nvSpPr>
        <p:spPr>
          <a:xfrm>
            <a:off x="41906" y="571014"/>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8" name="Rettangolo arrotondato 74">
            <a:extLst>
              <a:ext uri="{FF2B5EF4-FFF2-40B4-BE49-F238E27FC236}">
                <a16:creationId xmlns:a16="http://schemas.microsoft.com/office/drawing/2014/main" xmlns="" id="{2928F211-1892-4746-8D30-021B20276733}"/>
              </a:ext>
            </a:extLst>
          </p:cNvPr>
          <p:cNvSpPr/>
          <p:nvPr/>
        </p:nvSpPr>
        <p:spPr>
          <a:xfrm>
            <a:off x="180588" y="1368732"/>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9" name="Rettangolo arrotondato 74">
            <a:extLst>
              <a:ext uri="{FF2B5EF4-FFF2-40B4-BE49-F238E27FC236}">
                <a16:creationId xmlns:a16="http://schemas.microsoft.com/office/drawing/2014/main" xmlns="" id="{1901EBAD-E227-4CF3-9506-EA53FB97EFF9}"/>
              </a:ext>
            </a:extLst>
          </p:cNvPr>
          <p:cNvSpPr/>
          <p:nvPr/>
        </p:nvSpPr>
        <p:spPr>
          <a:xfrm>
            <a:off x="2117362" y="1368732"/>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0" name="Rettangolo arrotondato 74">
            <a:extLst>
              <a:ext uri="{FF2B5EF4-FFF2-40B4-BE49-F238E27FC236}">
                <a16:creationId xmlns:a16="http://schemas.microsoft.com/office/drawing/2014/main" xmlns="" id="{9027DDFC-47CB-4ABB-86C0-269CD1C74531}"/>
              </a:ext>
            </a:extLst>
          </p:cNvPr>
          <p:cNvSpPr/>
          <p:nvPr/>
        </p:nvSpPr>
        <p:spPr>
          <a:xfrm>
            <a:off x="4090668" y="137749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43" name="Rettangolo arrotondato 74">
            <a:extLst>
              <a:ext uri="{FF2B5EF4-FFF2-40B4-BE49-F238E27FC236}">
                <a16:creationId xmlns:a16="http://schemas.microsoft.com/office/drawing/2014/main" xmlns="" id="{3AA760FF-5575-4A6B-A2FE-86FE8A541129}"/>
              </a:ext>
            </a:extLst>
          </p:cNvPr>
          <p:cNvSpPr/>
          <p:nvPr/>
        </p:nvSpPr>
        <p:spPr>
          <a:xfrm>
            <a:off x="1642822" y="4226381"/>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pic>
        <p:nvPicPr>
          <p:cNvPr id="30" name="Immagine 29">
            <a:extLst>
              <a:ext uri="{FF2B5EF4-FFF2-40B4-BE49-F238E27FC236}">
                <a16:creationId xmlns:a16="http://schemas.microsoft.com/office/drawing/2014/main" xmlns="" id="{992C37BB-9994-4252-BC4F-4E51205FCD7F}"/>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544952" y="1182942"/>
            <a:ext cx="684512" cy="684512"/>
          </a:xfrm>
          <a:prstGeom prst="rect">
            <a:avLst/>
          </a:prstGeom>
        </p:spPr>
      </p:pic>
      <p:pic>
        <p:nvPicPr>
          <p:cNvPr id="32" name="Immagine 31">
            <a:extLst>
              <a:ext uri="{FF2B5EF4-FFF2-40B4-BE49-F238E27FC236}">
                <a16:creationId xmlns:a16="http://schemas.microsoft.com/office/drawing/2014/main" xmlns="" id="{D7E14108-12BD-4277-B055-B8DAA89A1596}"/>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641455" y="1172770"/>
            <a:ext cx="816833" cy="816833"/>
          </a:xfrm>
          <a:prstGeom prst="rect">
            <a:avLst/>
          </a:prstGeom>
        </p:spPr>
      </p:pic>
      <p:pic>
        <p:nvPicPr>
          <p:cNvPr id="5" name="Immagine 4">
            <a:extLst>
              <a:ext uri="{FF2B5EF4-FFF2-40B4-BE49-F238E27FC236}">
                <a16:creationId xmlns:a16="http://schemas.microsoft.com/office/drawing/2014/main" xmlns="" id="{77577571-B533-42E6-9E34-0D826C8837C2}"/>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4570116" y="1122247"/>
            <a:ext cx="712572" cy="712572"/>
          </a:xfrm>
          <a:prstGeom prst="rect">
            <a:avLst/>
          </a:prstGeom>
        </p:spPr>
      </p:pic>
      <p:sp>
        <p:nvSpPr>
          <p:cNvPr id="37" name="CasellaDiTesto 36">
            <a:extLst>
              <a:ext uri="{FF2B5EF4-FFF2-40B4-BE49-F238E27FC236}">
                <a16:creationId xmlns:a16="http://schemas.microsoft.com/office/drawing/2014/main" xmlns="" id="{43ED2937-74AD-461A-8F41-7313C0CB3E93}"/>
              </a:ext>
            </a:extLst>
          </p:cNvPr>
          <p:cNvSpPr txBox="1"/>
          <p:nvPr/>
        </p:nvSpPr>
        <p:spPr>
          <a:xfrm>
            <a:off x="1290946" y="3085370"/>
            <a:ext cx="4518910" cy="369332"/>
          </a:xfrm>
          <a:prstGeom prst="rect">
            <a:avLst/>
          </a:prstGeom>
          <a:noFill/>
        </p:spPr>
        <p:txBody>
          <a:bodyPr wrap="square" rtlCol="0">
            <a:spAutoFit/>
          </a:bodyPr>
          <a:lstStyle/>
          <a:p>
            <a:r>
              <a:rPr lang="it-IT"/>
              <a:t>Assistenza</a:t>
            </a:r>
            <a:endParaRPr lang="it-IT" b="1"/>
          </a:p>
        </p:txBody>
      </p:sp>
      <p:sp>
        <p:nvSpPr>
          <p:cNvPr id="46" name="Goccia 45">
            <a:extLst>
              <a:ext uri="{FF2B5EF4-FFF2-40B4-BE49-F238E27FC236}">
                <a16:creationId xmlns:a16="http://schemas.microsoft.com/office/drawing/2014/main" xmlns="" id="{E9D59AA4-49CE-4281-91B2-1FB500E1BED4}"/>
              </a:ext>
            </a:extLst>
          </p:cNvPr>
          <p:cNvSpPr/>
          <p:nvPr/>
        </p:nvSpPr>
        <p:spPr>
          <a:xfrm>
            <a:off x="125037" y="2531125"/>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42,3%</a:t>
            </a:r>
            <a:endParaRPr lang="it-IT" sz="1600" b="1" dirty="0">
              <a:solidFill>
                <a:schemeClr val="accent5">
                  <a:lumMod val="75000"/>
                </a:schemeClr>
              </a:solidFill>
              <a:latin typeface="Tempus Sans ITC" panose="04020404030D07020202" pitchFamily="82" charset="0"/>
            </a:endParaRPr>
          </a:p>
        </p:txBody>
      </p:sp>
      <p:sp>
        <p:nvSpPr>
          <p:cNvPr id="47" name="Goccia 46">
            <a:extLst>
              <a:ext uri="{FF2B5EF4-FFF2-40B4-BE49-F238E27FC236}">
                <a16:creationId xmlns:a16="http://schemas.microsoft.com/office/drawing/2014/main" xmlns="" id="{8149719B-7596-4C7B-BEA7-88F9642B9BF2}"/>
              </a:ext>
            </a:extLst>
          </p:cNvPr>
          <p:cNvSpPr/>
          <p:nvPr/>
        </p:nvSpPr>
        <p:spPr>
          <a:xfrm>
            <a:off x="131907" y="3084956"/>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39,8%</a:t>
            </a:r>
            <a:endParaRPr lang="it-IT" sz="1600" b="1" dirty="0">
              <a:solidFill>
                <a:schemeClr val="accent5">
                  <a:lumMod val="75000"/>
                </a:schemeClr>
              </a:solidFill>
              <a:latin typeface="Tempus Sans ITC" panose="04020404030D07020202" pitchFamily="82" charset="0"/>
            </a:endParaRPr>
          </a:p>
        </p:txBody>
      </p:sp>
      <p:sp>
        <p:nvSpPr>
          <p:cNvPr id="49" name="CasellaDiTesto 48">
            <a:extLst>
              <a:ext uri="{FF2B5EF4-FFF2-40B4-BE49-F238E27FC236}">
                <a16:creationId xmlns:a16="http://schemas.microsoft.com/office/drawing/2014/main" xmlns="" id="{412DC5B4-A186-4627-9350-200C49373791}"/>
              </a:ext>
            </a:extLst>
          </p:cNvPr>
          <p:cNvSpPr txBox="1"/>
          <p:nvPr/>
        </p:nvSpPr>
        <p:spPr>
          <a:xfrm>
            <a:off x="588165" y="1840048"/>
            <a:ext cx="851515"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WEB</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50" name="CasellaDiTesto 49">
            <a:extLst>
              <a:ext uri="{FF2B5EF4-FFF2-40B4-BE49-F238E27FC236}">
                <a16:creationId xmlns:a16="http://schemas.microsoft.com/office/drawing/2014/main" xmlns="" id="{C7540D67-78E7-4FF8-A626-8863531AAED4}"/>
              </a:ext>
            </a:extLst>
          </p:cNvPr>
          <p:cNvSpPr txBox="1"/>
          <p:nvPr/>
        </p:nvSpPr>
        <p:spPr>
          <a:xfrm>
            <a:off x="2234018" y="1800636"/>
            <a:ext cx="1372492"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MOBILE</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51" name="CasellaDiTesto 50">
            <a:extLst>
              <a:ext uri="{FF2B5EF4-FFF2-40B4-BE49-F238E27FC236}">
                <a16:creationId xmlns:a16="http://schemas.microsoft.com/office/drawing/2014/main" xmlns="" id="{27898F2F-D613-4275-971F-2A05DDE3CF40}"/>
              </a:ext>
            </a:extLst>
          </p:cNvPr>
          <p:cNvSpPr txBox="1"/>
          <p:nvPr/>
        </p:nvSpPr>
        <p:spPr>
          <a:xfrm>
            <a:off x="4255178" y="1784298"/>
            <a:ext cx="1385316" cy="492443"/>
          </a:xfrm>
          <a:prstGeom prst="rect">
            <a:avLst/>
          </a:prstGeom>
          <a:noFill/>
        </p:spPr>
        <p:txBody>
          <a:bodyPr wrap="non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it-IT" sz="2600" b="1" i="0" u="none" strike="noStrike" kern="1200" cap="none" spc="0" normalizeH="0" baseline="0" noProof="0">
                <a:ln>
                  <a:noFill/>
                </a:ln>
                <a:solidFill>
                  <a:prstClr val="white"/>
                </a:solidFill>
                <a:effectLst/>
                <a:uLnTx/>
                <a:uFillTx/>
                <a:latin typeface="Century Gothic"/>
                <a:ea typeface="+mn-ea"/>
                <a:cs typeface="+mn-cs"/>
              </a:rPr>
              <a:t>SOCIAL</a:t>
            </a:r>
            <a:endParaRPr kumimoji="0" lang="it-IT" sz="2600" b="1"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52" name="Goccia 51">
            <a:extLst>
              <a:ext uri="{FF2B5EF4-FFF2-40B4-BE49-F238E27FC236}">
                <a16:creationId xmlns:a16="http://schemas.microsoft.com/office/drawing/2014/main" xmlns="" id="{DE719AD9-1D44-4F6C-8533-882BB39A04A0}"/>
              </a:ext>
            </a:extLst>
          </p:cNvPr>
          <p:cNvSpPr/>
          <p:nvPr/>
        </p:nvSpPr>
        <p:spPr>
          <a:xfrm>
            <a:off x="333084" y="4531248"/>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21,7%</a:t>
            </a:r>
            <a:endParaRPr lang="it-IT" sz="1600" b="1" dirty="0">
              <a:solidFill>
                <a:schemeClr val="accent5">
                  <a:lumMod val="75000"/>
                </a:schemeClr>
              </a:solidFill>
              <a:latin typeface="Tempus Sans ITC" panose="04020404030D07020202" pitchFamily="82" charset="0"/>
            </a:endParaRPr>
          </a:p>
        </p:txBody>
      </p:sp>
      <p:sp>
        <p:nvSpPr>
          <p:cNvPr id="54" name="Goccia 53">
            <a:extLst>
              <a:ext uri="{FF2B5EF4-FFF2-40B4-BE49-F238E27FC236}">
                <a16:creationId xmlns:a16="http://schemas.microsoft.com/office/drawing/2014/main" xmlns="" id="{9F804506-DC1D-4DB7-931F-36545CE7F2D6}"/>
              </a:ext>
            </a:extLst>
          </p:cNvPr>
          <p:cNvSpPr/>
          <p:nvPr/>
        </p:nvSpPr>
        <p:spPr>
          <a:xfrm>
            <a:off x="67045" y="5783881"/>
            <a:ext cx="1104601" cy="438126"/>
          </a:xfrm>
          <a:prstGeom prst="teardrop">
            <a:avLst/>
          </a:prstGeom>
          <a:solidFill>
            <a:srgbClr val="FF000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tx1"/>
                </a:solidFill>
                <a:latin typeface="Tempus Sans ITC" panose="04020404030D07020202" pitchFamily="82" charset="0"/>
              </a:rPr>
              <a:t>17,2%</a:t>
            </a:r>
            <a:endParaRPr lang="it-IT" sz="1600" b="1" dirty="0">
              <a:solidFill>
                <a:schemeClr val="tx1"/>
              </a:solidFill>
              <a:latin typeface="Tempus Sans ITC" panose="04020404030D07020202" pitchFamily="82" charset="0"/>
            </a:endParaRPr>
          </a:p>
        </p:txBody>
      </p:sp>
      <p:sp>
        <p:nvSpPr>
          <p:cNvPr id="53" name="Goccia 52">
            <a:extLst>
              <a:ext uri="{FF2B5EF4-FFF2-40B4-BE49-F238E27FC236}">
                <a16:creationId xmlns:a16="http://schemas.microsoft.com/office/drawing/2014/main" xmlns="" id="{75CB475C-5878-40B2-87F6-571A4CF2A8D4}"/>
              </a:ext>
            </a:extLst>
          </p:cNvPr>
          <p:cNvSpPr/>
          <p:nvPr/>
        </p:nvSpPr>
        <p:spPr>
          <a:xfrm>
            <a:off x="276442" y="5449110"/>
            <a:ext cx="1104601" cy="438126"/>
          </a:xfrm>
          <a:prstGeom prst="teardrop">
            <a:avLst/>
          </a:prstGeom>
          <a:solidFill>
            <a:srgbClr val="00B050"/>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tx1"/>
                </a:solidFill>
                <a:latin typeface="Tempus Sans ITC" panose="04020404030D07020202" pitchFamily="82" charset="0"/>
              </a:rPr>
              <a:t>10,9%</a:t>
            </a:r>
            <a:endParaRPr lang="it-IT" sz="1600" b="1" dirty="0">
              <a:solidFill>
                <a:schemeClr val="tx1"/>
              </a:solidFill>
              <a:latin typeface="Tempus Sans ITC" panose="04020404030D07020202" pitchFamily="82" charset="0"/>
            </a:endParaRPr>
          </a:p>
        </p:txBody>
      </p:sp>
      <p:sp>
        <p:nvSpPr>
          <p:cNvPr id="41" name="Rettangolo arrotondato 74">
            <a:extLst>
              <a:ext uri="{FF2B5EF4-FFF2-40B4-BE49-F238E27FC236}">
                <a16:creationId xmlns:a16="http://schemas.microsoft.com/office/drawing/2014/main" xmlns="" id="{4AC54569-5AB8-4045-A9A0-B4836A455EBF}"/>
              </a:ext>
            </a:extLst>
          </p:cNvPr>
          <p:cNvSpPr/>
          <p:nvPr/>
        </p:nvSpPr>
        <p:spPr>
          <a:xfrm>
            <a:off x="934376" y="2370065"/>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42" name="Rettangolo arrotondato 74">
            <a:extLst>
              <a:ext uri="{FF2B5EF4-FFF2-40B4-BE49-F238E27FC236}">
                <a16:creationId xmlns:a16="http://schemas.microsoft.com/office/drawing/2014/main" xmlns="" id="{D72228D4-33B4-44E0-8D69-DB47E9DA4F86}"/>
              </a:ext>
            </a:extLst>
          </p:cNvPr>
          <p:cNvSpPr/>
          <p:nvPr/>
        </p:nvSpPr>
        <p:spPr>
          <a:xfrm>
            <a:off x="990542" y="293433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44" name="Rettangolo arrotondato 74">
            <a:extLst>
              <a:ext uri="{FF2B5EF4-FFF2-40B4-BE49-F238E27FC236}">
                <a16:creationId xmlns:a16="http://schemas.microsoft.com/office/drawing/2014/main" xmlns="" id="{06D7FF4B-3828-4757-8D20-6CDDB4EDF480}"/>
              </a:ext>
            </a:extLst>
          </p:cNvPr>
          <p:cNvSpPr/>
          <p:nvPr/>
        </p:nvSpPr>
        <p:spPr>
          <a:xfrm>
            <a:off x="400337" y="4274515"/>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55" name="Rettangolo arrotondato 74">
            <a:extLst>
              <a:ext uri="{FF2B5EF4-FFF2-40B4-BE49-F238E27FC236}">
                <a16:creationId xmlns:a16="http://schemas.microsoft.com/office/drawing/2014/main" xmlns="" id="{22DBE493-6447-435C-AEB4-1D05D2DB4FF6}"/>
              </a:ext>
            </a:extLst>
          </p:cNvPr>
          <p:cNvSpPr/>
          <p:nvPr/>
        </p:nvSpPr>
        <p:spPr>
          <a:xfrm>
            <a:off x="470162" y="6143153"/>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56" name="Rettangolo arrotondato 74">
            <a:extLst>
              <a:ext uri="{FF2B5EF4-FFF2-40B4-BE49-F238E27FC236}">
                <a16:creationId xmlns:a16="http://schemas.microsoft.com/office/drawing/2014/main" xmlns="" id="{6B4D5799-427A-466E-80D1-37B9F0755FDD}"/>
              </a:ext>
            </a:extLst>
          </p:cNvPr>
          <p:cNvSpPr/>
          <p:nvPr/>
        </p:nvSpPr>
        <p:spPr>
          <a:xfrm>
            <a:off x="95814" y="5331689"/>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57" name="Rettangolo arrotondato 74">
            <a:extLst>
              <a:ext uri="{FF2B5EF4-FFF2-40B4-BE49-F238E27FC236}">
                <a16:creationId xmlns:a16="http://schemas.microsoft.com/office/drawing/2014/main" xmlns="" id="{844DDE50-F307-4E1E-ACA4-5FD87E5CBE28}"/>
              </a:ext>
            </a:extLst>
          </p:cNvPr>
          <p:cNvSpPr/>
          <p:nvPr/>
        </p:nvSpPr>
        <p:spPr>
          <a:xfrm>
            <a:off x="1605330" y="511719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Tree>
    <p:extLst>
      <p:ext uri="{BB962C8B-B14F-4D97-AF65-F5344CB8AC3E}">
        <p14:creationId xmlns:p14="http://schemas.microsoft.com/office/powerpoint/2010/main" val="549288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07651" y="26613"/>
            <a:ext cx="5864476" cy="3792459"/>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7</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rPr>
              <a:t>Descrizione Scenario 02</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r>
              <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rPr>
              <a:t>….</a:t>
            </a:r>
          </a:p>
          <a:p>
            <a:pPr marL="0" marR="0" lvl="0" indent="0" algn="l" defTabSz="457200" rtl="0" eaLnBrk="1" fontAlgn="auto" latinLnBrk="0" hangingPunct="1">
              <a:lnSpc>
                <a:spcPct val="100000"/>
              </a:lnSpc>
              <a:spcBef>
                <a:spcPts val="1000"/>
              </a:spcBef>
              <a:spcAft>
                <a:spcPts val="0"/>
              </a:spcAft>
              <a:buClr>
                <a:srgbClr val="1E5155">
                  <a:lumMod val="40000"/>
                  <a:lumOff val="60000"/>
                </a:srgbClr>
              </a:buClr>
              <a:buSzPct val="80000"/>
              <a:buFont typeface="Wingdings 3" charset="2"/>
              <a:buNone/>
              <a:tabLst/>
              <a:defRPr/>
            </a:pPr>
            <a:endParaRPr kumimoji="0" lang="it-IT" sz="1600" b="0" i="0" u="none" strike="noStrike" kern="1200" cap="none" spc="0" normalizeH="0" baseline="0" noProof="0" dirty="0">
              <a:ln>
                <a:noFill/>
              </a:ln>
              <a:solidFill>
                <a:prstClr val="white"/>
              </a:solidFill>
              <a:effectLst/>
              <a:uLnTx/>
              <a:uFillTx/>
              <a:latin typeface="Gisha" panose="020B0502040204020203" pitchFamily="34" charset="-79"/>
              <a:ea typeface="+mj-ea"/>
              <a:cs typeface="Gisha" panose="020B0502040204020203" pitchFamily="34" charset="-79"/>
            </a:endParaRPr>
          </a:p>
        </p:txBody>
      </p:sp>
      <p:sp>
        <p:nvSpPr>
          <p:cNvPr id="24" name="Documento 23">
            <a:extLst>
              <a:ext uri="{FF2B5EF4-FFF2-40B4-BE49-F238E27FC236}">
                <a16:creationId xmlns:a16="http://schemas.microsoft.com/office/drawing/2014/main" xmlns="" id="{ABB207A1-8AF5-47AB-B50D-C3D7D6AA8047}"/>
              </a:ext>
            </a:extLst>
          </p:cNvPr>
          <p:cNvSpPr>
            <a:spLocks/>
          </p:cNvSpPr>
          <p:nvPr/>
        </p:nvSpPr>
        <p:spPr>
          <a:xfrm rot="10800000">
            <a:off x="6307651" y="2819220"/>
            <a:ext cx="5884349" cy="403877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servizi e canali utilizzati 3/5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40" name="Rettangolo arrotondato 39"/>
          <p:cNvSpPr/>
          <p:nvPr/>
        </p:nvSpPr>
        <p:spPr>
          <a:xfrm>
            <a:off x="-4000499" y="-1"/>
            <a:ext cx="378261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lvl="0">
              <a:defRPr/>
            </a:pPr>
            <a:r>
              <a:rPr lang="it-IT" sz="1400">
                <a:solidFill>
                  <a:prstClr val="black"/>
                </a:solidFill>
              </a:rPr>
              <a:t> https://www.freepik.com/free-photo/woman-paying-bill-through-smartphone-using-nfc-technology_977005.htm#term=nfc&amp;page=1&amp;position=2</a:t>
            </a: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2"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3" name="AutoShape 4" descr="Immagine correl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35" name="Documento 34">
            <a:extLst>
              <a:ext uri="{FF2B5EF4-FFF2-40B4-BE49-F238E27FC236}">
                <a16:creationId xmlns:a16="http://schemas.microsoft.com/office/drawing/2014/main" xmlns="" id="{5B0C4B63-BED3-47AE-AAB8-703FEE5F5DDD}"/>
              </a:ext>
            </a:extLst>
          </p:cNvPr>
          <p:cNvSpPr>
            <a:spLocks/>
          </p:cNvSpPr>
          <p:nvPr/>
        </p:nvSpPr>
        <p:spPr>
          <a:xfrm rot="10800000">
            <a:off x="25442" y="3319978"/>
            <a:ext cx="6282209" cy="3538022"/>
          </a:xfrm>
          <a:prstGeom prst="flowChartDocument">
            <a:avLst/>
          </a:prstGeom>
          <a:solidFill>
            <a:srgbClr val="B01513"/>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6" name="Rettangolo arrotondato 74">
            <a:extLst>
              <a:ext uri="{FF2B5EF4-FFF2-40B4-BE49-F238E27FC236}">
                <a16:creationId xmlns:a16="http://schemas.microsoft.com/office/drawing/2014/main" xmlns="" id="{44AD8FD7-EFCB-4DB5-B1E2-D2E7DEE60D79}"/>
              </a:ext>
            </a:extLst>
          </p:cNvPr>
          <p:cNvSpPr/>
          <p:nvPr/>
        </p:nvSpPr>
        <p:spPr>
          <a:xfrm>
            <a:off x="-38213" y="744166"/>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7" name="Rettangolo arrotondato 74">
            <a:extLst>
              <a:ext uri="{FF2B5EF4-FFF2-40B4-BE49-F238E27FC236}">
                <a16:creationId xmlns:a16="http://schemas.microsoft.com/office/drawing/2014/main" xmlns="" id="{AF69DE76-FBCE-4CDE-BD75-8FA363032F3F}"/>
              </a:ext>
            </a:extLst>
          </p:cNvPr>
          <p:cNvSpPr/>
          <p:nvPr/>
        </p:nvSpPr>
        <p:spPr>
          <a:xfrm>
            <a:off x="1596284" y="1247435"/>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9" name="Rettangolo arrotondato 74">
            <a:extLst>
              <a:ext uri="{FF2B5EF4-FFF2-40B4-BE49-F238E27FC236}">
                <a16:creationId xmlns:a16="http://schemas.microsoft.com/office/drawing/2014/main" xmlns="" id="{F1AD170F-F5B6-41D8-8C0E-18343FBD2FC8}"/>
              </a:ext>
            </a:extLst>
          </p:cNvPr>
          <p:cNvSpPr/>
          <p:nvPr/>
        </p:nvSpPr>
        <p:spPr>
          <a:xfrm>
            <a:off x="1485527" y="1903487"/>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53" name="Rettangolo arrotondato 74">
            <a:extLst>
              <a:ext uri="{FF2B5EF4-FFF2-40B4-BE49-F238E27FC236}">
                <a16:creationId xmlns:a16="http://schemas.microsoft.com/office/drawing/2014/main" xmlns="" id="{B5522064-37A2-414C-B7AB-4F99C7D9BD1C}"/>
              </a:ext>
            </a:extLst>
          </p:cNvPr>
          <p:cNvSpPr/>
          <p:nvPr/>
        </p:nvSpPr>
        <p:spPr>
          <a:xfrm>
            <a:off x="1028462" y="399078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
        <p:nvSpPr>
          <p:cNvPr id="54" name="Rettangolo arrotondato 74">
            <a:extLst>
              <a:ext uri="{FF2B5EF4-FFF2-40B4-BE49-F238E27FC236}">
                <a16:creationId xmlns:a16="http://schemas.microsoft.com/office/drawing/2014/main" xmlns="" id="{D4D5B279-0D8C-41FA-99CF-61D172D6D7FF}"/>
              </a:ext>
            </a:extLst>
          </p:cNvPr>
          <p:cNvSpPr/>
          <p:nvPr/>
        </p:nvSpPr>
        <p:spPr>
          <a:xfrm>
            <a:off x="1110949" y="4820765"/>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55" name="Rettangolo arrotondato 74">
            <a:extLst>
              <a:ext uri="{FF2B5EF4-FFF2-40B4-BE49-F238E27FC236}">
                <a16:creationId xmlns:a16="http://schemas.microsoft.com/office/drawing/2014/main" xmlns="" id="{0272412B-9821-4F64-BA67-39FDAD7735BD}"/>
              </a:ext>
            </a:extLst>
          </p:cNvPr>
          <p:cNvSpPr/>
          <p:nvPr/>
        </p:nvSpPr>
        <p:spPr>
          <a:xfrm>
            <a:off x="1141944" y="5663901"/>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56" name="CasellaDiTesto 55">
            <a:extLst>
              <a:ext uri="{FF2B5EF4-FFF2-40B4-BE49-F238E27FC236}">
                <a16:creationId xmlns:a16="http://schemas.microsoft.com/office/drawing/2014/main" xmlns="" id="{D9916126-CFF7-4D84-B285-13D5CB9C5A4C}"/>
              </a:ext>
            </a:extLst>
          </p:cNvPr>
          <p:cNvSpPr txBox="1"/>
          <p:nvPr/>
        </p:nvSpPr>
        <p:spPr>
          <a:xfrm>
            <a:off x="336869" y="674248"/>
            <a:ext cx="6737872" cy="461665"/>
          </a:xfrm>
          <a:prstGeom prst="rect">
            <a:avLst/>
          </a:prstGeom>
          <a:noFill/>
        </p:spPr>
        <p:txBody>
          <a:bodyPr wrap="square" rtlCol="0">
            <a:spAutoFit/>
          </a:bodyPr>
          <a:lstStyle/>
          <a:p>
            <a:pPr lvl="0" defTabSz="914400">
              <a:spcBef>
                <a:spcPts val="1000"/>
              </a:spcBef>
              <a:defRPr/>
            </a:pPr>
            <a:r>
              <a:rPr lang="it-IT" sz="2400" b="1">
                <a:latin typeface="Tempus Sans ITC" panose="04020404030D07020202" pitchFamily="82" charset="0"/>
                <a:cs typeface="Gisha" panose="020B0502040204020203" pitchFamily="34" charset="-79"/>
              </a:rPr>
              <a:t>Aspetti preferiti del Mobile Banking</a:t>
            </a:r>
            <a:endParaRPr lang="it-IT" sz="2400" b="1" dirty="0">
              <a:latin typeface="Tempus Sans ITC" panose="04020404030D07020202" pitchFamily="82" charset="0"/>
              <a:cs typeface="Gisha" panose="020B0502040204020203" pitchFamily="34" charset="-79"/>
            </a:endParaRPr>
          </a:p>
        </p:txBody>
      </p:sp>
      <p:sp>
        <p:nvSpPr>
          <p:cNvPr id="57" name="CasellaDiTesto 56">
            <a:extLst>
              <a:ext uri="{FF2B5EF4-FFF2-40B4-BE49-F238E27FC236}">
                <a16:creationId xmlns:a16="http://schemas.microsoft.com/office/drawing/2014/main" xmlns="" id="{733D8E51-56A3-4EC3-A224-1D168F7F21CA}"/>
              </a:ext>
            </a:extLst>
          </p:cNvPr>
          <p:cNvSpPr txBox="1"/>
          <p:nvPr/>
        </p:nvSpPr>
        <p:spPr>
          <a:xfrm>
            <a:off x="1516549" y="1463047"/>
            <a:ext cx="3483866" cy="369332"/>
          </a:xfrm>
          <a:prstGeom prst="rect">
            <a:avLst/>
          </a:prstGeom>
          <a:noFill/>
        </p:spPr>
        <p:txBody>
          <a:bodyPr wrap="square" rtlCol="0">
            <a:spAutoFit/>
          </a:bodyPr>
          <a:lstStyle/>
          <a:p>
            <a:r>
              <a:rPr lang="it-IT"/>
              <a:t>Operare in tempo reale </a:t>
            </a:r>
          </a:p>
        </p:txBody>
      </p:sp>
      <p:sp>
        <p:nvSpPr>
          <p:cNvPr id="59" name="CasellaDiTesto 58">
            <a:extLst>
              <a:ext uri="{FF2B5EF4-FFF2-40B4-BE49-F238E27FC236}">
                <a16:creationId xmlns:a16="http://schemas.microsoft.com/office/drawing/2014/main" xmlns="" id="{BA0C2614-E41F-455E-AD94-E2DDD2C7A324}"/>
              </a:ext>
            </a:extLst>
          </p:cNvPr>
          <p:cNvSpPr txBox="1"/>
          <p:nvPr/>
        </p:nvSpPr>
        <p:spPr>
          <a:xfrm>
            <a:off x="1420230" y="2863677"/>
            <a:ext cx="4644091" cy="646331"/>
          </a:xfrm>
          <a:prstGeom prst="rect">
            <a:avLst/>
          </a:prstGeom>
          <a:noFill/>
        </p:spPr>
        <p:txBody>
          <a:bodyPr wrap="square" rtlCol="0">
            <a:spAutoFit/>
          </a:bodyPr>
          <a:lstStyle/>
          <a:p>
            <a:r>
              <a:rPr lang="it-IT" b="1"/>
              <a:t>Clientela con un profilo di ricchezza più elevato</a:t>
            </a:r>
            <a:endParaRPr lang="it-IT" b="1" dirty="0"/>
          </a:p>
        </p:txBody>
      </p:sp>
      <p:sp>
        <p:nvSpPr>
          <p:cNvPr id="60" name="CasellaDiTesto 59">
            <a:extLst>
              <a:ext uri="{FF2B5EF4-FFF2-40B4-BE49-F238E27FC236}">
                <a16:creationId xmlns:a16="http://schemas.microsoft.com/office/drawing/2014/main" xmlns="" id="{8BA4EF76-4C6F-49B2-800A-D9A94C928118}"/>
              </a:ext>
            </a:extLst>
          </p:cNvPr>
          <p:cNvSpPr txBox="1"/>
          <p:nvPr/>
        </p:nvSpPr>
        <p:spPr>
          <a:xfrm>
            <a:off x="1533265" y="2100402"/>
            <a:ext cx="4179845" cy="369332"/>
          </a:xfrm>
          <a:prstGeom prst="rect">
            <a:avLst/>
          </a:prstGeom>
          <a:noFill/>
        </p:spPr>
        <p:txBody>
          <a:bodyPr wrap="square" rtlCol="0">
            <a:spAutoFit/>
          </a:bodyPr>
          <a:lstStyle/>
          <a:p>
            <a:r>
              <a:rPr lang="it-IT"/>
              <a:t>Operare in qualunque luogo </a:t>
            </a:r>
          </a:p>
        </p:txBody>
      </p:sp>
      <p:sp>
        <p:nvSpPr>
          <p:cNvPr id="61" name="Goccia 60">
            <a:extLst>
              <a:ext uri="{FF2B5EF4-FFF2-40B4-BE49-F238E27FC236}">
                <a16:creationId xmlns:a16="http://schemas.microsoft.com/office/drawing/2014/main" xmlns="" id="{374662FF-7A27-4EE9-A8FD-86002615BD4F}"/>
              </a:ext>
            </a:extLst>
          </p:cNvPr>
          <p:cNvSpPr/>
          <p:nvPr/>
        </p:nvSpPr>
        <p:spPr>
          <a:xfrm>
            <a:off x="312605" y="1542016"/>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55%</a:t>
            </a:r>
            <a:endParaRPr lang="it-IT" sz="1600" b="1" dirty="0">
              <a:solidFill>
                <a:schemeClr val="accent5">
                  <a:lumMod val="75000"/>
                </a:schemeClr>
              </a:solidFill>
              <a:latin typeface="Tempus Sans ITC" panose="04020404030D07020202" pitchFamily="82" charset="0"/>
            </a:endParaRPr>
          </a:p>
        </p:txBody>
      </p:sp>
      <p:sp>
        <p:nvSpPr>
          <p:cNvPr id="62" name="Goccia 61">
            <a:extLst>
              <a:ext uri="{FF2B5EF4-FFF2-40B4-BE49-F238E27FC236}">
                <a16:creationId xmlns:a16="http://schemas.microsoft.com/office/drawing/2014/main" xmlns="" id="{32D09859-001F-4B2C-BB30-4065C3C81575}"/>
              </a:ext>
            </a:extLst>
          </p:cNvPr>
          <p:cNvSpPr/>
          <p:nvPr/>
        </p:nvSpPr>
        <p:spPr>
          <a:xfrm>
            <a:off x="310381" y="2210641"/>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53%</a:t>
            </a:r>
            <a:endParaRPr lang="it-IT" sz="1600" b="1" dirty="0">
              <a:solidFill>
                <a:schemeClr val="accent5">
                  <a:lumMod val="75000"/>
                </a:schemeClr>
              </a:solidFill>
              <a:latin typeface="Tempus Sans ITC" panose="04020404030D07020202" pitchFamily="82" charset="0"/>
            </a:endParaRPr>
          </a:p>
        </p:txBody>
      </p:sp>
      <p:sp>
        <p:nvSpPr>
          <p:cNvPr id="65" name="Rettangolo con angoli arrotondati 64">
            <a:extLst>
              <a:ext uri="{FF2B5EF4-FFF2-40B4-BE49-F238E27FC236}">
                <a16:creationId xmlns:a16="http://schemas.microsoft.com/office/drawing/2014/main" xmlns="" id="{7D3B1C83-7A57-4E62-ACC8-237BBC0D9355}"/>
              </a:ext>
            </a:extLst>
          </p:cNvPr>
          <p:cNvSpPr/>
          <p:nvPr/>
        </p:nvSpPr>
        <p:spPr>
          <a:xfrm>
            <a:off x="74628" y="2987885"/>
            <a:ext cx="1353462"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&gt; 75.000 €</a:t>
            </a:r>
          </a:p>
        </p:txBody>
      </p:sp>
      <p:sp>
        <p:nvSpPr>
          <p:cNvPr id="66" name="CasellaDiTesto 65">
            <a:extLst>
              <a:ext uri="{FF2B5EF4-FFF2-40B4-BE49-F238E27FC236}">
                <a16:creationId xmlns:a16="http://schemas.microsoft.com/office/drawing/2014/main" xmlns="" id="{025676D7-F4B3-4509-BD51-384C5A119818}"/>
              </a:ext>
            </a:extLst>
          </p:cNvPr>
          <p:cNvSpPr txBox="1"/>
          <p:nvPr/>
        </p:nvSpPr>
        <p:spPr>
          <a:xfrm>
            <a:off x="1315686" y="4247630"/>
            <a:ext cx="5289426" cy="369332"/>
          </a:xfrm>
          <a:prstGeom prst="rect">
            <a:avLst/>
          </a:prstGeom>
          <a:noFill/>
        </p:spPr>
        <p:txBody>
          <a:bodyPr wrap="square" rtlCol="0">
            <a:spAutoFit/>
          </a:bodyPr>
          <a:lstStyle/>
          <a:p>
            <a:r>
              <a:rPr lang="it-IT"/>
              <a:t>Semplificazione nella gestione dei prodotti </a:t>
            </a:r>
            <a:endParaRPr lang="it-IT" dirty="0"/>
          </a:p>
        </p:txBody>
      </p:sp>
      <p:sp>
        <p:nvSpPr>
          <p:cNvPr id="67" name="CasellaDiTesto 66">
            <a:extLst>
              <a:ext uri="{FF2B5EF4-FFF2-40B4-BE49-F238E27FC236}">
                <a16:creationId xmlns:a16="http://schemas.microsoft.com/office/drawing/2014/main" xmlns="" id="{CDCFB898-CB58-4B09-BDCB-935548F3527B}"/>
              </a:ext>
            </a:extLst>
          </p:cNvPr>
          <p:cNvSpPr txBox="1"/>
          <p:nvPr/>
        </p:nvSpPr>
        <p:spPr>
          <a:xfrm>
            <a:off x="1362737" y="5037476"/>
            <a:ext cx="5289426" cy="369332"/>
          </a:xfrm>
          <a:prstGeom prst="rect">
            <a:avLst/>
          </a:prstGeom>
          <a:noFill/>
        </p:spPr>
        <p:txBody>
          <a:bodyPr wrap="square" rtlCol="0">
            <a:spAutoFit/>
          </a:bodyPr>
          <a:lstStyle/>
          <a:p>
            <a:r>
              <a:rPr lang="it-IT"/>
              <a:t>Pagamenti tramite la tecnologia NFC </a:t>
            </a:r>
            <a:endParaRPr lang="it-IT" dirty="0"/>
          </a:p>
        </p:txBody>
      </p:sp>
      <p:sp>
        <p:nvSpPr>
          <p:cNvPr id="68" name="CasellaDiTesto 67">
            <a:extLst>
              <a:ext uri="{FF2B5EF4-FFF2-40B4-BE49-F238E27FC236}">
                <a16:creationId xmlns:a16="http://schemas.microsoft.com/office/drawing/2014/main" xmlns="" id="{A2EB4266-4D64-4B58-BF4F-1EF4CFB38BD9}"/>
              </a:ext>
            </a:extLst>
          </p:cNvPr>
          <p:cNvSpPr txBox="1"/>
          <p:nvPr/>
        </p:nvSpPr>
        <p:spPr>
          <a:xfrm>
            <a:off x="1336929" y="5930937"/>
            <a:ext cx="5289426" cy="369332"/>
          </a:xfrm>
          <a:prstGeom prst="rect">
            <a:avLst/>
          </a:prstGeom>
          <a:noFill/>
        </p:spPr>
        <p:txBody>
          <a:bodyPr wrap="square" rtlCol="0">
            <a:spAutoFit/>
          </a:bodyPr>
          <a:lstStyle/>
          <a:p>
            <a:r>
              <a:rPr lang="it-IT"/>
              <a:t>Gestione del portafoglio </a:t>
            </a:r>
            <a:endParaRPr lang="it-IT" dirty="0"/>
          </a:p>
        </p:txBody>
      </p:sp>
      <p:sp>
        <p:nvSpPr>
          <p:cNvPr id="69" name="CasellaDiTesto 68">
            <a:extLst>
              <a:ext uri="{FF2B5EF4-FFF2-40B4-BE49-F238E27FC236}">
                <a16:creationId xmlns:a16="http://schemas.microsoft.com/office/drawing/2014/main" xmlns="" id="{93C4E1BD-8F71-4BC8-8C22-7EF243F195CB}"/>
              </a:ext>
            </a:extLst>
          </p:cNvPr>
          <p:cNvSpPr txBox="1"/>
          <p:nvPr/>
        </p:nvSpPr>
        <p:spPr>
          <a:xfrm>
            <a:off x="7611492" y="3911883"/>
            <a:ext cx="4518989" cy="646331"/>
          </a:xfrm>
          <a:prstGeom prst="rect">
            <a:avLst/>
          </a:prstGeom>
          <a:noFill/>
        </p:spPr>
        <p:txBody>
          <a:bodyPr wrap="square" rtlCol="0">
            <a:spAutoFit/>
          </a:bodyPr>
          <a:lstStyle/>
          <a:p>
            <a:r>
              <a:rPr lang="it-IT"/>
              <a:t>Operazioni dispositive e informative tramite impronta digitale </a:t>
            </a:r>
            <a:endParaRPr lang="it-IT" dirty="0"/>
          </a:p>
        </p:txBody>
      </p:sp>
      <p:sp>
        <p:nvSpPr>
          <p:cNvPr id="70" name="CasellaDiTesto 69">
            <a:extLst>
              <a:ext uri="{FF2B5EF4-FFF2-40B4-BE49-F238E27FC236}">
                <a16:creationId xmlns:a16="http://schemas.microsoft.com/office/drawing/2014/main" xmlns="" id="{50D012BA-FE9E-448C-8D51-AD100F1D9E3B}"/>
              </a:ext>
            </a:extLst>
          </p:cNvPr>
          <p:cNvSpPr txBox="1"/>
          <p:nvPr/>
        </p:nvSpPr>
        <p:spPr>
          <a:xfrm>
            <a:off x="7611492" y="4797228"/>
            <a:ext cx="5033391" cy="369332"/>
          </a:xfrm>
          <a:prstGeom prst="rect">
            <a:avLst/>
          </a:prstGeom>
          <a:noFill/>
        </p:spPr>
        <p:txBody>
          <a:bodyPr wrap="square" rtlCol="0">
            <a:spAutoFit/>
          </a:bodyPr>
          <a:lstStyle/>
          <a:p>
            <a:r>
              <a:rPr lang="it-IT"/>
              <a:t>Operare senza carte tramite QR code </a:t>
            </a:r>
            <a:endParaRPr lang="it-IT" dirty="0"/>
          </a:p>
        </p:txBody>
      </p:sp>
      <p:sp>
        <p:nvSpPr>
          <p:cNvPr id="72" name="CasellaDiTesto 71">
            <a:extLst>
              <a:ext uri="{FF2B5EF4-FFF2-40B4-BE49-F238E27FC236}">
                <a16:creationId xmlns:a16="http://schemas.microsoft.com/office/drawing/2014/main" xmlns="" id="{D0957177-4946-4629-9701-C5E69F6D650B}"/>
              </a:ext>
            </a:extLst>
          </p:cNvPr>
          <p:cNvSpPr txBox="1"/>
          <p:nvPr/>
        </p:nvSpPr>
        <p:spPr>
          <a:xfrm>
            <a:off x="6821340" y="5619678"/>
            <a:ext cx="5289426" cy="923330"/>
          </a:xfrm>
          <a:prstGeom prst="rect">
            <a:avLst/>
          </a:prstGeom>
          <a:noFill/>
        </p:spPr>
        <p:txBody>
          <a:bodyPr wrap="square" rtlCol="0">
            <a:spAutoFit/>
          </a:bodyPr>
          <a:lstStyle/>
          <a:p>
            <a:r>
              <a:rPr lang="it-IT"/>
              <a:t>La possibilità di </a:t>
            </a:r>
            <a:r>
              <a:rPr lang="it-IT" b="1"/>
              <a:t>personalizzare l’interfaccia </a:t>
            </a:r>
            <a:r>
              <a:rPr lang="it-IT"/>
              <a:t>viene percepita come uno degli aspetti </a:t>
            </a:r>
            <a:r>
              <a:rPr lang="it-IT" b="1"/>
              <a:t>meno interessanti.</a:t>
            </a:r>
          </a:p>
        </p:txBody>
      </p:sp>
      <p:sp>
        <p:nvSpPr>
          <p:cNvPr id="73" name="Goccia 72">
            <a:extLst>
              <a:ext uri="{FF2B5EF4-FFF2-40B4-BE49-F238E27FC236}">
                <a16:creationId xmlns:a16="http://schemas.microsoft.com/office/drawing/2014/main" xmlns="" id="{F9994D7C-41BA-4868-91A6-30EB9559AAF4}"/>
              </a:ext>
            </a:extLst>
          </p:cNvPr>
          <p:cNvSpPr/>
          <p:nvPr/>
        </p:nvSpPr>
        <p:spPr>
          <a:xfrm>
            <a:off x="190088" y="4323762"/>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32%</a:t>
            </a:r>
            <a:endParaRPr lang="it-IT" sz="1600" b="1" dirty="0">
              <a:solidFill>
                <a:schemeClr val="accent5">
                  <a:lumMod val="75000"/>
                </a:schemeClr>
              </a:solidFill>
              <a:latin typeface="Tempus Sans ITC" panose="04020404030D07020202" pitchFamily="82" charset="0"/>
            </a:endParaRPr>
          </a:p>
        </p:txBody>
      </p:sp>
      <p:sp>
        <p:nvSpPr>
          <p:cNvPr id="74" name="Goccia 73">
            <a:extLst>
              <a:ext uri="{FF2B5EF4-FFF2-40B4-BE49-F238E27FC236}">
                <a16:creationId xmlns:a16="http://schemas.microsoft.com/office/drawing/2014/main" xmlns="" id="{F6850400-A0E2-4879-83EB-60DEDDFF7632}"/>
              </a:ext>
            </a:extLst>
          </p:cNvPr>
          <p:cNvSpPr/>
          <p:nvPr/>
        </p:nvSpPr>
        <p:spPr>
          <a:xfrm>
            <a:off x="199057" y="5132069"/>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31%</a:t>
            </a:r>
            <a:endParaRPr lang="it-IT" sz="1600" b="1" dirty="0">
              <a:solidFill>
                <a:schemeClr val="accent5">
                  <a:lumMod val="75000"/>
                </a:schemeClr>
              </a:solidFill>
              <a:latin typeface="Tempus Sans ITC" panose="04020404030D07020202" pitchFamily="82" charset="0"/>
            </a:endParaRPr>
          </a:p>
        </p:txBody>
      </p:sp>
      <p:sp>
        <p:nvSpPr>
          <p:cNvPr id="75" name="Goccia 74">
            <a:extLst>
              <a:ext uri="{FF2B5EF4-FFF2-40B4-BE49-F238E27FC236}">
                <a16:creationId xmlns:a16="http://schemas.microsoft.com/office/drawing/2014/main" xmlns="" id="{92076AD1-7125-42DF-B62C-73039E4B8951}"/>
              </a:ext>
            </a:extLst>
          </p:cNvPr>
          <p:cNvSpPr/>
          <p:nvPr/>
        </p:nvSpPr>
        <p:spPr>
          <a:xfrm>
            <a:off x="199058" y="5964689"/>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28,3%</a:t>
            </a:r>
            <a:endParaRPr lang="it-IT" sz="1600" b="1" dirty="0">
              <a:solidFill>
                <a:schemeClr val="accent5">
                  <a:lumMod val="75000"/>
                </a:schemeClr>
              </a:solidFill>
              <a:latin typeface="Tempus Sans ITC" panose="04020404030D07020202" pitchFamily="82" charset="0"/>
            </a:endParaRPr>
          </a:p>
        </p:txBody>
      </p:sp>
      <p:sp>
        <p:nvSpPr>
          <p:cNvPr id="76" name="Goccia 75">
            <a:extLst>
              <a:ext uri="{FF2B5EF4-FFF2-40B4-BE49-F238E27FC236}">
                <a16:creationId xmlns:a16="http://schemas.microsoft.com/office/drawing/2014/main" xmlns="" id="{10629C83-E8EF-47F8-89F1-975BF183CF9B}"/>
              </a:ext>
            </a:extLst>
          </p:cNvPr>
          <p:cNvSpPr/>
          <p:nvPr/>
        </p:nvSpPr>
        <p:spPr>
          <a:xfrm>
            <a:off x="6445372" y="4051157"/>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26,5%</a:t>
            </a:r>
            <a:endParaRPr lang="it-IT" sz="1600" b="1" dirty="0">
              <a:solidFill>
                <a:schemeClr val="accent5">
                  <a:lumMod val="75000"/>
                </a:schemeClr>
              </a:solidFill>
              <a:latin typeface="Tempus Sans ITC" panose="04020404030D07020202" pitchFamily="82" charset="0"/>
            </a:endParaRPr>
          </a:p>
        </p:txBody>
      </p:sp>
      <p:sp>
        <p:nvSpPr>
          <p:cNvPr id="77" name="Goccia 76">
            <a:extLst>
              <a:ext uri="{FF2B5EF4-FFF2-40B4-BE49-F238E27FC236}">
                <a16:creationId xmlns:a16="http://schemas.microsoft.com/office/drawing/2014/main" xmlns="" id="{2DF0021C-2B6A-4150-BF3D-47CEEB1FEEDC}"/>
              </a:ext>
            </a:extLst>
          </p:cNvPr>
          <p:cNvSpPr/>
          <p:nvPr/>
        </p:nvSpPr>
        <p:spPr>
          <a:xfrm>
            <a:off x="6417770" y="4931688"/>
            <a:ext cx="1104601" cy="438126"/>
          </a:xfrm>
          <a:prstGeom prst="teardrop">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it-IT" sz="1600" b="1">
                <a:solidFill>
                  <a:schemeClr val="accent5">
                    <a:lumMod val="75000"/>
                  </a:schemeClr>
                </a:solidFill>
                <a:latin typeface="Tempus Sans ITC" panose="04020404030D07020202" pitchFamily="82" charset="0"/>
              </a:rPr>
              <a:t>25,6%</a:t>
            </a:r>
            <a:endParaRPr lang="it-IT" sz="1600" b="1" dirty="0">
              <a:solidFill>
                <a:schemeClr val="accent5">
                  <a:lumMod val="75000"/>
                </a:schemeClr>
              </a:solidFill>
              <a:latin typeface="Tempus Sans ITC" panose="04020404030D07020202" pitchFamily="82" charset="0"/>
            </a:endParaRPr>
          </a:p>
        </p:txBody>
      </p:sp>
      <p:sp>
        <p:nvSpPr>
          <p:cNvPr id="50" name="Rettangolo arrotondato 74">
            <a:extLst>
              <a:ext uri="{FF2B5EF4-FFF2-40B4-BE49-F238E27FC236}">
                <a16:creationId xmlns:a16="http://schemas.microsoft.com/office/drawing/2014/main" xmlns="" id="{711E2CBC-033E-4FA3-987B-341AAD32CC85}"/>
              </a:ext>
            </a:extLst>
          </p:cNvPr>
          <p:cNvSpPr/>
          <p:nvPr/>
        </p:nvSpPr>
        <p:spPr>
          <a:xfrm>
            <a:off x="25441" y="150854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1" name="Rettangolo arrotondato 74">
            <a:extLst>
              <a:ext uri="{FF2B5EF4-FFF2-40B4-BE49-F238E27FC236}">
                <a16:creationId xmlns:a16="http://schemas.microsoft.com/office/drawing/2014/main" xmlns="" id="{BF91197B-0C7C-4A35-875B-3E0B4D774178}"/>
              </a:ext>
            </a:extLst>
          </p:cNvPr>
          <p:cNvSpPr/>
          <p:nvPr/>
        </p:nvSpPr>
        <p:spPr>
          <a:xfrm>
            <a:off x="2566" y="2184367"/>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2" name="Rettangolo arrotondato 74">
            <a:extLst>
              <a:ext uri="{FF2B5EF4-FFF2-40B4-BE49-F238E27FC236}">
                <a16:creationId xmlns:a16="http://schemas.microsoft.com/office/drawing/2014/main" xmlns="" id="{610C0EE8-B6C5-46E9-A6AA-1F44F6F5897B}"/>
              </a:ext>
            </a:extLst>
          </p:cNvPr>
          <p:cNvSpPr/>
          <p:nvPr/>
        </p:nvSpPr>
        <p:spPr>
          <a:xfrm>
            <a:off x="551974" y="3524086"/>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6</a:t>
            </a:r>
          </a:p>
        </p:txBody>
      </p:sp>
      <p:sp>
        <p:nvSpPr>
          <p:cNvPr id="78" name="Rettangolo arrotondato 74">
            <a:extLst>
              <a:ext uri="{FF2B5EF4-FFF2-40B4-BE49-F238E27FC236}">
                <a16:creationId xmlns:a16="http://schemas.microsoft.com/office/drawing/2014/main" xmlns="" id="{1C2711B4-D832-4E12-9840-E34914947E47}"/>
              </a:ext>
            </a:extLst>
          </p:cNvPr>
          <p:cNvSpPr/>
          <p:nvPr/>
        </p:nvSpPr>
        <p:spPr>
          <a:xfrm>
            <a:off x="7252557" y="3786645"/>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79" name="Rettangolo arrotondato 74">
            <a:extLst>
              <a:ext uri="{FF2B5EF4-FFF2-40B4-BE49-F238E27FC236}">
                <a16:creationId xmlns:a16="http://schemas.microsoft.com/office/drawing/2014/main" xmlns="" id="{9C3AA379-4CD7-4CD4-AC1F-5C6F154C78F2}"/>
              </a:ext>
            </a:extLst>
          </p:cNvPr>
          <p:cNvSpPr/>
          <p:nvPr/>
        </p:nvSpPr>
        <p:spPr>
          <a:xfrm>
            <a:off x="7205335" y="4721368"/>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80" name="Rettangolo arrotondato 74">
            <a:extLst>
              <a:ext uri="{FF2B5EF4-FFF2-40B4-BE49-F238E27FC236}">
                <a16:creationId xmlns:a16="http://schemas.microsoft.com/office/drawing/2014/main" xmlns="" id="{81B2D7FD-7193-47B9-899F-E1A5F25B278E}"/>
              </a:ext>
            </a:extLst>
          </p:cNvPr>
          <p:cNvSpPr/>
          <p:nvPr/>
        </p:nvSpPr>
        <p:spPr>
          <a:xfrm>
            <a:off x="6417770" y="5693970"/>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81" name="Rettangolo arrotondato 74">
            <a:extLst>
              <a:ext uri="{FF2B5EF4-FFF2-40B4-BE49-F238E27FC236}">
                <a16:creationId xmlns:a16="http://schemas.microsoft.com/office/drawing/2014/main" xmlns="" id="{261AFCA3-A5E4-4FAA-8FEF-68629E9E8C3F}"/>
              </a:ext>
            </a:extLst>
          </p:cNvPr>
          <p:cNvSpPr/>
          <p:nvPr/>
        </p:nvSpPr>
        <p:spPr>
          <a:xfrm>
            <a:off x="6652163" y="620299"/>
            <a:ext cx="474540" cy="33191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Tree>
    <p:extLst>
      <p:ext uri="{BB962C8B-B14F-4D97-AF65-F5344CB8AC3E}">
        <p14:creationId xmlns:p14="http://schemas.microsoft.com/office/powerpoint/2010/main" val="603912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7" y="3018902"/>
            <a:ext cx="6367276" cy="3823383"/>
          </a:xfrm>
          <a:prstGeom prst="rect">
            <a:avLst/>
          </a:prstGeom>
        </p:spPr>
      </p:pic>
      <p:sp>
        <p:nvSpPr>
          <p:cNvPr id="12" name="Documento 11"/>
          <p:cNvSpPr/>
          <p:nvPr/>
        </p:nvSpPr>
        <p:spPr>
          <a:xfrm>
            <a:off x="-169332" y="443053"/>
            <a:ext cx="6532718" cy="323148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8</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Banche online: servizi e canali utilizzati 4/5</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https://www.freepik.com/free-photo/woman-holding-phone-and-credit-card_3197025.htm#term=discount&amp;page=2&amp;position=21</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6" name="Documento 5"/>
          <p:cNvSpPr/>
          <p:nvPr/>
        </p:nvSpPr>
        <p:spPr>
          <a:xfrm>
            <a:off x="6332665" y="476251"/>
            <a:ext cx="5871832" cy="2763086"/>
          </a:xfrm>
          <a:prstGeom prst="flowChartDocumen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CasellaDiTesto 16"/>
          <p:cNvSpPr txBox="1"/>
          <p:nvPr/>
        </p:nvSpPr>
        <p:spPr>
          <a:xfrm>
            <a:off x="8022059" y="854915"/>
            <a:ext cx="4474085" cy="646331"/>
          </a:xfrm>
          <a:prstGeom prst="rect">
            <a:avLst/>
          </a:prstGeom>
          <a:noFill/>
        </p:spPr>
        <p:txBody>
          <a:bodyPr wrap="square" rtlCol="0">
            <a:spAutoFit/>
          </a:bodyPr>
          <a:lstStyle/>
          <a:p>
            <a:pPr lvl="0"/>
            <a:r>
              <a:rPr lang="it-IT">
                <a:solidFill>
                  <a:prstClr val="white"/>
                </a:solidFill>
              </a:rPr>
              <a:t>Coupon/premi/benefici per l’operatività online</a:t>
            </a:r>
          </a:p>
        </p:txBody>
      </p:sp>
      <p:graphicFrame>
        <p:nvGraphicFramePr>
          <p:cNvPr id="35" name="Diagramma 34"/>
          <p:cNvGraphicFramePr/>
          <p:nvPr>
            <p:extLst/>
          </p:nvPr>
        </p:nvGraphicFramePr>
        <p:xfrm>
          <a:off x="6411366" y="3071668"/>
          <a:ext cx="5767294" cy="37285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 name="CasellaDiTesto 1"/>
          <p:cNvSpPr txBox="1"/>
          <p:nvPr/>
        </p:nvSpPr>
        <p:spPr>
          <a:xfrm>
            <a:off x="802453" y="572017"/>
            <a:ext cx="5559808" cy="646331"/>
          </a:xfrm>
          <a:prstGeom prst="rect">
            <a:avLst/>
          </a:prstGeom>
          <a:noFill/>
        </p:spPr>
        <p:txBody>
          <a:bodyPr wrap="square" rtlCol="0">
            <a:spAutoFit/>
          </a:bodyPr>
          <a:lstStyle/>
          <a:p>
            <a:pPr lvl="0"/>
            <a:r>
              <a:rPr lang="it-IT" b="1">
                <a:solidFill>
                  <a:prstClr val="white"/>
                </a:solidFill>
                <a:cs typeface="Gisha" panose="020B0502040204020203" pitchFamily="34" charset="-79"/>
              </a:rPr>
              <a:t>La filiale mantiene un ruolo fondamentale per la gestione di problematiche particolari.</a:t>
            </a:r>
            <a:endParaRPr kumimoji="0" lang="it-IT" b="1" i="0" u="none" strike="noStrike" kern="1200" cap="none" spc="0" normalizeH="0" baseline="0" noProof="0" dirty="0">
              <a:ln>
                <a:noFill/>
              </a:ln>
              <a:solidFill>
                <a:prstClr val="white"/>
              </a:solidFill>
              <a:effectLst/>
              <a:uLnTx/>
              <a:uFillTx/>
              <a:ea typeface="+mn-ea"/>
              <a:cs typeface="Gisha" panose="020B0502040204020203" pitchFamily="34" charset="-79"/>
            </a:endParaRPr>
          </a:p>
        </p:txBody>
      </p:sp>
      <p:sp>
        <p:nvSpPr>
          <p:cNvPr id="45" name="Rettangolo 44">
            <a:extLst>
              <a:ext uri="{FF2B5EF4-FFF2-40B4-BE49-F238E27FC236}">
                <a16:creationId xmlns:a16="http://schemas.microsoft.com/office/drawing/2014/main" xmlns="" id="{37581CC2-2846-47AE-A45F-C9DA7543A8F7}"/>
              </a:ext>
            </a:extLst>
          </p:cNvPr>
          <p:cNvSpPr/>
          <p:nvPr/>
        </p:nvSpPr>
        <p:spPr>
          <a:xfrm>
            <a:off x="350774" y="1438990"/>
            <a:ext cx="5580345" cy="359457"/>
          </a:xfrm>
          <a:prstGeom prst="rect">
            <a:avLst/>
          </a:prstGeom>
        </p:spPr>
        <p:txBody>
          <a:bodyPr wrap="square">
            <a:spAutoFit/>
          </a:bodyPr>
          <a:lstStyle/>
          <a:p>
            <a:pPr lvl="0">
              <a:lnSpc>
                <a:spcPct val="120000"/>
              </a:lnSpc>
              <a:defRPr/>
            </a:pPr>
            <a:r>
              <a:rPr lang="it-IT" sz="1600">
                <a:solidFill>
                  <a:prstClr val="white"/>
                </a:solidFill>
                <a:cs typeface="Arial" charset="0"/>
              </a:rPr>
              <a:t>Disponibilità di una rete fisica per gestire le emergenze </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54" name="Rettangolo arrotondato 44">
            <a:extLst>
              <a:ext uri="{FF2B5EF4-FFF2-40B4-BE49-F238E27FC236}">
                <a16:creationId xmlns:a16="http://schemas.microsoft.com/office/drawing/2014/main" xmlns="" id="{C638AD39-2251-4601-B47E-C168E872E870}"/>
              </a:ext>
            </a:extLst>
          </p:cNvPr>
          <p:cNvSpPr/>
          <p:nvPr/>
        </p:nvSpPr>
        <p:spPr>
          <a:xfrm>
            <a:off x="-53198" y="144973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5" name="Rettangolo arrotondato 44">
            <a:extLst>
              <a:ext uri="{FF2B5EF4-FFF2-40B4-BE49-F238E27FC236}">
                <a16:creationId xmlns:a16="http://schemas.microsoft.com/office/drawing/2014/main" xmlns="" id="{8D54581D-1C2C-4184-A196-B8DB46FC1B6D}"/>
              </a:ext>
            </a:extLst>
          </p:cNvPr>
          <p:cNvSpPr/>
          <p:nvPr/>
        </p:nvSpPr>
        <p:spPr>
          <a:xfrm>
            <a:off x="873090" y="201486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0" name="Rettangolo arrotondato 44">
            <a:extLst>
              <a:ext uri="{FF2B5EF4-FFF2-40B4-BE49-F238E27FC236}">
                <a16:creationId xmlns:a16="http://schemas.microsoft.com/office/drawing/2014/main" xmlns="" id="{B4E6CA08-401E-4875-BE14-3CA804C66252}"/>
              </a:ext>
            </a:extLst>
          </p:cNvPr>
          <p:cNvSpPr/>
          <p:nvPr/>
        </p:nvSpPr>
        <p:spPr>
          <a:xfrm>
            <a:off x="7547619" y="94143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pic>
        <p:nvPicPr>
          <p:cNvPr id="28" name="Immagine 27">
            <a:extLst>
              <a:ext uri="{FF2B5EF4-FFF2-40B4-BE49-F238E27FC236}">
                <a16:creationId xmlns:a16="http://schemas.microsoft.com/office/drawing/2014/main" xmlns="" id="{A8C674C1-DA2A-485D-B5E5-AB9BEEF8D607}"/>
              </a:ext>
            </a:extLst>
          </p:cNvPr>
          <p:cNvPicPr>
            <a:picLocks noChangeAspect="1"/>
          </p:cNvPicPr>
          <p:nvPr/>
        </p:nvPicPr>
        <p:blipFill>
          <a:blip r:embed="rId9" cstate="print">
            <a:lum bright="70000" contrast="-70000"/>
            <a:extLst>
              <a:ext uri="{28A0092B-C50C-407E-A947-70E740481C1C}">
                <a14:useLocalDpi xmlns:a14="http://schemas.microsoft.com/office/drawing/2010/main" val="0"/>
              </a:ext>
            </a:extLst>
          </a:blip>
          <a:stretch>
            <a:fillRect/>
          </a:stretch>
        </p:blipFill>
        <p:spPr>
          <a:xfrm>
            <a:off x="106073" y="557214"/>
            <a:ext cx="627637" cy="627637"/>
          </a:xfrm>
          <a:prstGeom prst="rect">
            <a:avLst/>
          </a:prstGeom>
        </p:spPr>
      </p:pic>
      <p:sp>
        <p:nvSpPr>
          <p:cNvPr id="65" name="Rettangolo arrotondato 44">
            <a:extLst>
              <a:ext uri="{FF2B5EF4-FFF2-40B4-BE49-F238E27FC236}">
                <a16:creationId xmlns:a16="http://schemas.microsoft.com/office/drawing/2014/main" xmlns="" id="{537150F2-90D9-4887-B59A-1EDF78055425}"/>
              </a:ext>
            </a:extLst>
          </p:cNvPr>
          <p:cNvSpPr/>
          <p:nvPr/>
        </p:nvSpPr>
        <p:spPr>
          <a:xfrm>
            <a:off x="7507952" y="-25898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sp>
        <p:nvSpPr>
          <p:cNvPr id="74" name="Rettangolo 73">
            <a:extLst>
              <a:ext uri="{FF2B5EF4-FFF2-40B4-BE49-F238E27FC236}">
                <a16:creationId xmlns:a16="http://schemas.microsoft.com/office/drawing/2014/main" xmlns="" id="{AC7DD343-5F1A-447A-8AE9-BFC676702D1D}"/>
              </a:ext>
            </a:extLst>
          </p:cNvPr>
          <p:cNvSpPr/>
          <p:nvPr/>
        </p:nvSpPr>
        <p:spPr>
          <a:xfrm>
            <a:off x="6619358" y="3370799"/>
            <a:ext cx="5352063" cy="654153"/>
          </a:xfrm>
          <a:prstGeom prst="rect">
            <a:avLst/>
          </a:prstGeom>
        </p:spPr>
        <p:txBody>
          <a:bodyPr wrap="square">
            <a:spAutoFit/>
          </a:bodyPr>
          <a:lstStyle/>
          <a:p>
            <a:pPr lvl="0">
              <a:lnSpc>
                <a:spcPct val="120000"/>
              </a:lnSpc>
              <a:defRPr/>
            </a:pPr>
            <a:r>
              <a:rPr lang="it-IT" sz="1600" b="1">
                <a:solidFill>
                  <a:prstClr val="white"/>
                </a:solidFill>
                <a:cs typeface="Arial" charset="0"/>
              </a:rPr>
              <a:t>Convenienza e risparmio non bastano a indirizzare verso una banca online.</a:t>
            </a:r>
            <a:endParaRPr kumimoji="0" lang="it-IT" sz="1600" b="1"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75" name="Rettangolo 74">
            <a:extLst>
              <a:ext uri="{FF2B5EF4-FFF2-40B4-BE49-F238E27FC236}">
                <a16:creationId xmlns:a16="http://schemas.microsoft.com/office/drawing/2014/main" xmlns="" id="{DFB9B9DA-493C-41AB-88D3-BDFEBEE4E830}"/>
              </a:ext>
            </a:extLst>
          </p:cNvPr>
          <p:cNvSpPr/>
          <p:nvPr/>
        </p:nvSpPr>
        <p:spPr>
          <a:xfrm>
            <a:off x="7831708" y="4096663"/>
            <a:ext cx="4241122" cy="1153521"/>
          </a:xfrm>
          <a:prstGeom prst="rect">
            <a:avLst/>
          </a:prstGeom>
        </p:spPr>
        <p:txBody>
          <a:bodyPr wrap="square">
            <a:spAutoFit/>
          </a:bodyPr>
          <a:lstStyle/>
          <a:p>
            <a:pPr lvl="0">
              <a:lnSpc>
                <a:spcPct val="150000"/>
              </a:lnSpc>
              <a:defRPr/>
            </a:pPr>
            <a:r>
              <a:rPr lang="it-IT" sz="1600">
                <a:solidFill>
                  <a:prstClr val="white"/>
                </a:solidFill>
                <a:cs typeface="Arial" charset="0"/>
              </a:rPr>
              <a:t>Riduzione dei costi </a:t>
            </a:r>
          </a:p>
          <a:p>
            <a:pPr lvl="0">
              <a:lnSpc>
                <a:spcPct val="150000"/>
              </a:lnSpc>
              <a:defRPr/>
            </a:pPr>
            <a:r>
              <a:rPr lang="it-IT" sz="1600">
                <a:solidFill>
                  <a:prstClr val="white"/>
                </a:solidFill>
                <a:cs typeface="Arial" charset="0"/>
              </a:rPr>
              <a:t>Risparmio economico</a:t>
            </a:r>
          </a:p>
          <a:p>
            <a:pPr lvl="0">
              <a:lnSpc>
                <a:spcPct val="150000"/>
              </a:lnSpc>
              <a:defRPr/>
            </a:pPr>
            <a:r>
              <a:rPr lang="it-IT" sz="1600">
                <a:solidFill>
                  <a:prstClr val="white"/>
                </a:solidFill>
                <a:cs typeface="Arial" charset="0"/>
              </a:rPr>
              <a:t>Possibilità di avere un conto a zero spese</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81" name="Rettangolo 80">
            <a:extLst>
              <a:ext uri="{FF2B5EF4-FFF2-40B4-BE49-F238E27FC236}">
                <a16:creationId xmlns:a16="http://schemas.microsoft.com/office/drawing/2014/main" xmlns="" id="{88704688-88D1-4580-B1B3-E23C0F4F9374}"/>
              </a:ext>
            </a:extLst>
          </p:cNvPr>
          <p:cNvSpPr/>
          <p:nvPr/>
        </p:nvSpPr>
        <p:spPr>
          <a:xfrm>
            <a:off x="8055050" y="1805517"/>
            <a:ext cx="4119189" cy="725263"/>
          </a:xfrm>
          <a:prstGeom prst="rect">
            <a:avLst/>
          </a:prstGeom>
        </p:spPr>
        <p:txBody>
          <a:bodyPr wrap="square">
            <a:spAutoFit/>
          </a:bodyPr>
          <a:lstStyle/>
          <a:p>
            <a:pPr lvl="0">
              <a:lnSpc>
                <a:spcPct val="120000"/>
              </a:lnSpc>
              <a:defRPr/>
            </a:pPr>
            <a:r>
              <a:rPr lang="it-IT">
                <a:solidFill>
                  <a:prstClr val="white"/>
                </a:solidFill>
                <a:cs typeface="Arial" charset="0"/>
              </a:rPr>
              <a:t>Possibilità di usufruire di servizi innovativi </a:t>
            </a:r>
            <a:endParaRPr kumimoji="0" lang="it-IT"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83" name="Rettangolo 82">
            <a:extLst>
              <a:ext uri="{FF2B5EF4-FFF2-40B4-BE49-F238E27FC236}">
                <a16:creationId xmlns:a16="http://schemas.microsoft.com/office/drawing/2014/main" xmlns="" id="{77B3CB18-0D51-4E2A-840F-9ABA9D6F0EEF}"/>
              </a:ext>
            </a:extLst>
          </p:cNvPr>
          <p:cNvSpPr/>
          <p:nvPr/>
        </p:nvSpPr>
        <p:spPr>
          <a:xfrm>
            <a:off x="7790705" y="5866261"/>
            <a:ext cx="3175490" cy="654923"/>
          </a:xfrm>
          <a:prstGeom prst="rect">
            <a:avLst/>
          </a:prstGeom>
        </p:spPr>
        <p:txBody>
          <a:bodyPr wrap="square">
            <a:spAutoFit/>
          </a:bodyPr>
          <a:lstStyle/>
          <a:p>
            <a:pPr lvl="0">
              <a:lnSpc>
                <a:spcPct val="120000"/>
              </a:lnSpc>
              <a:defRPr/>
            </a:pPr>
            <a:r>
              <a:rPr lang="it-IT" sz="1600">
                <a:solidFill>
                  <a:prstClr val="white"/>
                </a:solidFill>
                <a:cs typeface="Arial" charset="0"/>
              </a:rPr>
              <a:t>Esclusione a priori di passare ad una banca online.</a:t>
            </a:r>
            <a:endParaRPr kumimoji="0" lang="it-IT" sz="16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69" name="Rettangolo 68">
            <a:extLst>
              <a:ext uri="{FF2B5EF4-FFF2-40B4-BE49-F238E27FC236}">
                <a16:creationId xmlns:a16="http://schemas.microsoft.com/office/drawing/2014/main" xmlns="" id="{81C0DF16-1FE9-4BAD-AA04-205C67F1F7C9}"/>
              </a:ext>
            </a:extLst>
          </p:cNvPr>
          <p:cNvSpPr/>
          <p:nvPr/>
        </p:nvSpPr>
        <p:spPr>
          <a:xfrm>
            <a:off x="2144770" y="3018902"/>
            <a:ext cx="1871684" cy="359457"/>
          </a:xfrm>
          <a:prstGeom prst="rect">
            <a:avLst/>
          </a:prstGeom>
        </p:spPr>
        <p:txBody>
          <a:bodyPr wrap="square">
            <a:spAutoFit/>
          </a:bodyPr>
          <a:lstStyle/>
          <a:p>
            <a:pPr lvl="0">
              <a:lnSpc>
                <a:spcPct val="120000"/>
              </a:lnSpc>
              <a:defRPr/>
            </a:pPr>
            <a:r>
              <a:rPr lang="it-IT" sz="1600" b="1">
                <a:solidFill>
                  <a:prstClr val="white"/>
                </a:solidFill>
                <a:cs typeface="Arial" charset="0"/>
              </a:rPr>
              <a:t>Banca online</a:t>
            </a:r>
            <a:endParaRPr kumimoji="0" lang="it-IT" sz="1600" b="1"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4" name="Freccia destra con strisce 3">
            <a:extLst>
              <a:ext uri="{FF2B5EF4-FFF2-40B4-BE49-F238E27FC236}">
                <a16:creationId xmlns:a16="http://schemas.microsoft.com/office/drawing/2014/main" xmlns="" id="{5F0CC72D-FEDF-46DD-8E4C-A1E3F8CD4FCB}"/>
              </a:ext>
            </a:extLst>
          </p:cNvPr>
          <p:cNvSpPr/>
          <p:nvPr/>
        </p:nvSpPr>
        <p:spPr>
          <a:xfrm rot="5400000">
            <a:off x="2283900" y="1782111"/>
            <a:ext cx="1210022" cy="1316840"/>
          </a:xfrm>
          <a:prstGeom prst="stripedRightArrow">
            <a:avLst/>
          </a:prstGeom>
          <a:solidFill>
            <a:srgbClr val="DFBA4E">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Rettangolo con angoli arrotondati 70">
            <a:extLst>
              <a:ext uri="{FF2B5EF4-FFF2-40B4-BE49-F238E27FC236}">
                <a16:creationId xmlns:a16="http://schemas.microsoft.com/office/drawing/2014/main" xmlns="" id="{FFD02426-A090-4E05-89C2-8E2E002C9CF7}"/>
              </a:ext>
            </a:extLst>
          </p:cNvPr>
          <p:cNvSpPr/>
          <p:nvPr/>
        </p:nvSpPr>
        <p:spPr>
          <a:xfrm>
            <a:off x="3868122" y="2466038"/>
            <a:ext cx="1062464"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+ 8,9%</a:t>
            </a:r>
          </a:p>
        </p:txBody>
      </p:sp>
      <p:sp>
        <p:nvSpPr>
          <p:cNvPr id="72" name="Rettangolo con angoli arrotondati 71">
            <a:extLst>
              <a:ext uri="{FF2B5EF4-FFF2-40B4-BE49-F238E27FC236}">
                <a16:creationId xmlns:a16="http://schemas.microsoft.com/office/drawing/2014/main" xmlns="" id="{D720E9ED-4E9E-4936-896E-44295D2E1573}"/>
              </a:ext>
            </a:extLst>
          </p:cNvPr>
          <p:cNvSpPr/>
          <p:nvPr/>
        </p:nvSpPr>
        <p:spPr>
          <a:xfrm>
            <a:off x="808476" y="2403985"/>
            <a:ext cx="1062464"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57,9%</a:t>
            </a:r>
          </a:p>
        </p:txBody>
      </p:sp>
      <p:sp>
        <p:nvSpPr>
          <p:cNvPr id="53" name="Rettangolo arrotondato 44">
            <a:extLst>
              <a:ext uri="{FF2B5EF4-FFF2-40B4-BE49-F238E27FC236}">
                <a16:creationId xmlns:a16="http://schemas.microsoft.com/office/drawing/2014/main" xmlns="" id="{E67A169C-3B25-4AC9-BDB5-2211A8E12C23}"/>
              </a:ext>
            </a:extLst>
          </p:cNvPr>
          <p:cNvSpPr/>
          <p:nvPr/>
        </p:nvSpPr>
        <p:spPr>
          <a:xfrm>
            <a:off x="362692" y="50407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6" name="Rettangolo arrotondato 44">
            <a:extLst>
              <a:ext uri="{FF2B5EF4-FFF2-40B4-BE49-F238E27FC236}">
                <a16:creationId xmlns:a16="http://schemas.microsoft.com/office/drawing/2014/main" xmlns="" id="{A4FFBC3C-A6F0-4293-AED0-15AD8F6CFF0C}"/>
              </a:ext>
            </a:extLst>
          </p:cNvPr>
          <p:cNvSpPr/>
          <p:nvPr/>
        </p:nvSpPr>
        <p:spPr>
          <a:xfrm>
            <a:off x="2325884" y="199383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7" name="Rettangolo arrotondato 44">
            <a:extLst>
              <a:ext uri="{FF2B5EF4-FFF2-40B4-BE49-F238E27FC236}">
                <a16:creationId xmlns:a16="http://schemas.microsoft.com/office/drawing/2014/main" xmlns="" id="{DAE79571-10EF-4261-8821-E7FEDE0B752F}"/>
              </a:ext>
            </a:extLst>
          </p:cNvPr>
          <p:cNvSpPr/>
          <p:nvPr/>
        </p:nvSpPr>
        <p:spPr>
          <a:xfrm>
            <a:off x="1744318" y="306203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9" name="Rettangolo arrotondato 44">
            <a:extLst>
              <a:ext uri="{FF2B5EF4-FFF2-40B4-BE49-F238E27FC236}">
                <a16:creationId xmlns:a16="http://schemas.microsoft.com/office/drawing/2014/main" xmlns="" id="{2DDCD30D-7F39-468A-B28A-28F9B18A1DB3}"/>
              </a:ext>
            </a:extLst>
          </p:cNvPr>
          <p:cNvSpPr/>
          <p:nvPr/>
        </p:nvSpPr>
        <p:spPr>
          <a:xfrm>
            <a:off x="4196294" y="215306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pic>
        <p:nvPicPr>
          <p:cNvPr id="9" name="Immagine 8">
            <a:extLst>
              <a:ext uri="{FF2B5EF4-FFF2-40B4-BE49-F238E27FC236}">
                <a16:creationId xmlns:a16="http://schemas.microsoft.com/office/drawing/2014/main" xmlns="" id="{D5CB42BF-ABCE-4DF3-8EF5-57C06F7EE8FA}"/>
              </a:ext>
            </a:extLst>
          </p:cNvPr>
          <p:cNvPicPr>
            <a:picLocks noChangeAspect="1"/>
          </p:cNvPicPr>
          <p:nvPr/>
        </p:nvPicPr>
        <p:blipFill>
          <a:blip r:embed="rId10" cstate="print">
            <a:lum bright="70000" contrast="-70000"/>
            <a:extLst>
              <a:ext uri="{28A0092B-C50C-407E-A947-70E740481C1C}">
                <a14:useLocalDpi xmlns:a14="http://schemas.microsoft.com/office/drawing/2010/main" val="0"/>
              </a:ext>
            </a:extLst>
          </a:blip>
          <a:stretch>
            <a:fillRect/>
          </a:stretch>
        </p:blipFill>
        <p:spPr>
          <a:xfrm>
            <a:off x="6746069" y="871032"/>
            <a:ext cx="781382" cy="781382"/>
          </a:xfrm>
          <a:prstGeom prst="rect">
            <a:avLst/>
          </a:prstGeom>
        </p:spPr>
      </p:pic>
      <p:pic>
        <p:nvPicPr>
          <p:cNvPr id="14" name="Immagine 13">
            <a:extLst>
              <a:ext uri="{FF2B5EF4-FFF2-40B4-BE49-F238E27FC236}">
                <a16:creationId xmlns:a16="http://schemas.microsoft.com/office/drawing/2014/main" xmlns="" id="{EF2AAA4B-6B30-4F0F-8F94-4EE88675C4B2}"/>
              </a:ext>
            </a:extLst>
          </p:cNvPr>
          <p:cNvPicPr>
            <a:picLocks noChangeAspect="1"/>
          </p:cNvPicPr>
          <p:nvPr/>
        </p:nvPicPr>
        <p:blipFill>
          <a:blip r:embed="rId11" cstate="print">
            <a:lum bright="70000" contrast="-70000"/>
            <a:extLst>
              <a:ext uri="{28A0092B-C50C-407E-A947-70E740481C1C}">
                <a14:useLocalDpi xmlns:a14="http://schemas.microsoft.com/office/drawing/2010/main" val="0"/>
              </a:ext>
            </a:extLst>
          </a:blip>
          <a:stretch>
            <a:fillRect/>
          </a:stretch>
        </p:blipFill>
        <p:spPr>
          <a:xfrm>
            <a:off x="6763293" y="1824734"/>
            <a:ext cx="884310" cy="884310"/>
          </a:xfrm>
          <a:prstGeom prst="rect">
            <a:avLst/>
          </a:prstGeom>
        </p:spPr>
      </p:pic>
      <p:sp>
        <p:nvSpPr>
          <p:cNvPr id="73" name="Rettangolo arrotondato 44">
            <a:extLst>
              <a:ext uri="{FF2B5EF4-FFF2-40B4-BE49-F238E27FC236}">
                <a16:creationId xmlns:a16="http://schemas.microsoft.com/office/drawing/2014/main" xmlns="" id="{2B808A4D-6DAD-4B24-B318-CF03D66541E9}"/>
              </a:ext>
            </a:extLst>
          </p:cNvPr>
          <p:cNvSpPr/>
          <p:nvPr/>
        </p:nvSpPr>
        <p:spPr>
          <a:xfrm>
            <a:off x="7684730" y="188535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8</a:t>
            </a:r>
            <a:endParaRPr lang="it-IT" dirty="0"/>
          </a:p>
        </p:txBody>
      </p:sp>
      <p:pic>
        <p:nvPicPr>
          <p:cNvPr id="16" name="Immagine 15">
            <a:extLst>
              <a:ext uri="{FF2B5EF4-FFF2-40B4-BE49-F238E27FC236}">
                <a16:creationId xmlns:a16="http://schemas.microsoft.com/office/drawing/2014/main" xmlns="" id="{C07489F5-BB99-4F3D-88AB-0CDB41AA8C73}"/>
              </a:ext>
            </a:extLst>
          </p:cNvPr>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6496542" y="4024952"/>
            <a:ext cx="1335166" cy="1335166"/>
          </a:xfrm>
          <a:prstGeom prst="rect">
            <a:avLst/>
          </a:prstGeom>
        </p:spPr>
      </p:pic>
      <p:sp>
        <p:nvSpPr>
          <p:cNvPr id="18" name="CasellaDiTesto 17">
            <a:extLst>
              <a:ext uri="{FF2B5EF4-FFF2-40B4-BE49-F238E27FC236}">
                <a16:creationId xmlns:a16="http://schemas.microsoft.com/office/drawing/2014/main" xmlns="" id="{18043C70-528B-4AEB-A838-4E840A6E3096}"/>
              </a:ext>
            </a:extLst>
          </p:cNvPr>
          <p:cNvSpPr txBox="1"/>
          <p:nvPr/>
        </p:nvSpPr>
        <p:spPr>
          <a:xfrm>
            <a:off x="6839611" y="4539516"/>
            <a:ext cx="784326" cy="369332"/>
          </a:xfrm>
          <a:prstGeom prst="rect">
            <a:avLst/>
          </a:prstGeom>
          <a:noFill/>
        </p:spPr>
        <p:txBody>
          <a:bodyPr wrap="square" rtlCol="0">
            <a:spAutoFit/>
          </a:bodyPr>
          <a:lstStyle/>
          <a:p>
            <a:r>
              <a:rPr lang="it-IT" b="1">
                <a:solidFill>
                  <a:srgbClr val="DFBA4E"/>
                </a:solidFill>
              </a:rPr>
              <a:t>2,1%</a:t>
            </a:r>
          </a:p>
        </p:txBody>
      </p:sp>
      <p:sp>
        <p:nvSpPr>
          <p:cNvPr id="87" name="Rettangolo con angoli arrotondati 86">
            <a:extLst>
              <a:ext uri="{FF2B5EF4-FFF2-40B4-BE49-F238E27FC236}">
                <a16:creationId xmlns:a16="http://schemas.microsoft.com/office/drawing/2014/main" xmlns="" id="{93695E95-2AB2-4B75-9869-04BD8E76CC25}"/>
              </a:ext>
            </a:extLst>
          </p:cNvPr>
          <p:cNvSpPr/>
          <p:nvPr/>
        </p:nvSpPr>
        <p:spPr>
          <a:xfrm>
            <a:off x="10816347" y="5983255"/>
            <a:ext cx="1062464"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-1,5%</a:t>
            </a:r>
          </a:p>
        </p:txBody>
      </p:sp>
      <p:sp>
        <p:nvSpPr>
          <p:cNvPr id="88" name="Rettangolo con angoli arrotondati 87">
            <a:extLst>
              <a:ext uri="{FF2B5EF4-FFF2-40B4-BE49-F238E27FC236}">
                <a16:creationId xmlns:a16="http://schemas.microsoft.com/office/drawing/2014/main" xmlns="" id="{932ED58C-C749-4934-BA01-68A3BB5C157B}"/>
              </a:ext>
            </a:extLst>
          </p:cNvPr>
          <p:cNvSpPr/>
          <p:nvPr/>
        </p:nvSpPr>
        <p:spPr>
          <a:xfrm>
            <a:off x="6561473" y="5968187"/>
            <a:ext cx="1062464" cy="344043"/>
          </a:xfrm>
          <a:prstGeom prst="roundRect">
            <a:avLst/>
          </a:prstGeom>
          <a:ln>
            <a:solidFill>
              <a:srgbClr val="DFB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b="1"/>
              <a:t>0,5%</a:t>
            </a:r>
          </a:p>
        </p:txBody>
      </p:sp>
      <p:sp>
        <p:nvSpPr>
          <p:cNvPr id="89" name="Rettangolo arrotondato 44">
            <a:extLst>
              <a:ext uri="{FF2B5EF4-FFF2-40B4-BE49-F238E27FC236}">
                <a16:creationId xmlns:a16="http://schemas.microsoft.com/office/drawing/2014/main" xmlns="" id="{DA7646A8-72B4-4E93-A993-E4BFFB985907}"/>
              </a:ext>
            </a:extLst>
          </p:cNvPr>
          <p:cNvSpPr/>
          <p:nvPr/>
        </p:nvSpPr>
        <p:spPr>
          <a:xfrm>
            <a:off x="6272276" y="336081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9</a:t>
            </a:r>
            <a:endParaRPr lang="it-IT" dirty="0"/>
          </a:p>
        </p:txBody>
      </p:sp>
      <p:sp>
        <p:nvSpPr>
          <p:cNvPr id="90" name="Rettangolo arrotondato 44">
            <a:extLst>
              <a:ext uri="{FF2B5EF4-FFF2-40B4-BE49-F238E27FC236}">
                <a16:creationId xmlns:a16="http://schemas.microsoft.com/office/drawing/2014/main" xmlns="" id="{21B6933C-359C-4A6B-8DCB-7E9F434D8853}"/>
              </a:ext>
            </a:extLst>
          </p:cNvPr>
          <p:cNvSpPr/>
          <p:nvPr/>
        </p:nvSpPr>
        <p:spPr>
          <a:xfrm>
            <a:off x="6445629" y="424783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10</a:t>
            </a:r>
            <a:endParaRPr lang="it-IT" dirty="0"/>
          </a:p>
        </p:txBody>
      </p:sp>
      <p:sp>
        <p:nvSpPr>
          <p:cNvPr id="91" name="Rettangolo arrotondato 44">
            <a:extLst>
              <a:ext uri="{FF2B5EF4-FFF2-40B4-BE49-F238E27FC236}">
                <a16:creationId xmlns:a16="http://schemas.microsoft.com/office/drawing/2014/main" xmlns="" id="{7EEA1F37-2A18-4B0E-AEBB-F73E9EF9212C}"/>
              </a:ext>
            </a:extLst>
          </p:cNvPr>
          <p:cNvSpPr/>
          <p:nvPr/>
        </p:nvSpPr>
        <p:spPr>
          <a:xfrm>
            <a:off x="9774394" y="426704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
        <p:nvSpPr>
          <p:cNvPr id="92" name="Rettangolo arrotondato 44">
            <a:extLst>
              <a:ext uri="{FF2B5EF4-FFF2-40B4-BE49-F238E27FC236}">
                <a16:creationId xmlns:a16="http://schemas.microsoft.com/office/drawing/2014/main" xmlns="" id="{50D2977B-9E60-4008-9747-CFECEE7A5773}"/>
              </a:ext>
            </a:extLst>
          </p:cNvPr>
          <p:cNvSpPr/>
          <p:nvPr/>
        </p:nvSpPr>
        <p:spPr>
          <a:xfrm>
            <a:off x="6632615" y="563504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12</a:t>
            </a:r>
            <a:endParaRPr lang="it-IT" dirty="0"/>
          </a:p>
        </p:txBody>
      </p:sp>
      <p:sp>
        <p:nvSpPr>
          <p:cNvPr id="93" name="Rettangolo arrotondato 44">
            <a:extLst>
              <a:ext uri="{FF2B5EF4-FFF2-40B4-BE49-F238E27FC236}">
                <a16:creationId xmlns:a16="http://schemas.microsoft.com/office/drawing/2014/main" xmlns="" id="{B1B7E9D9-1779-4AAA-B81B-FE1400DA6701}"/>
              </a:ext>
            </a:extLst>
          </p:cNvPr>
          <p:cNvSpPr/>
          <p:nvPr/>
        </p:nvSpPr>
        <p:spPr>
          <a:xfrm>
            <a:off x="8022059" y="565046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13</a:t>
            </a:r>
            <a:endParaRPr lang="it-IT" dirty="0"/>
          </a:p>
        </p:txBody>
      </p:sp>
      <p:sp>
        <p:nvSpPr>
          <p:cNvPr id="94" name="Rettangolo arrotondato 44">
            <a:extLst>
              <a:ext uri="{FF2B5EF4-FFF2-40B4-BE49-F238E27FC236}">
                <a16:creationId xmlns:a16="http://schemas.microsoft.com/office/drawing/2014/main" xmlns="" id="{6DD870F8-99DC-410D-BA8F-9254C7FC8600}"/>
              </a:ext>
            </a:extLst>
          </p:cNvPr>
          <p:cNvSpPr/>
          <p:nvPr/>
        </p:nvSpPr>
        <p:spPr>
          <a:xfrm>
            <a:off x="11132963" y="559977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14</a:t>
            </a:r>
            <a:endParaRPr lang="it-IT" dirty="0"/>
          </a:p>
        </p:txBody>
      </p:sp>
    </p:spTree>
    <p:extLst>
      <p:ext uri="{BB962C8B-B14F-4D97-AF65-F5344CB8AC3E}">
        <p14:creationId xmlns:p14="http://schemas.microsoft.com/office/powerpoint/2010/main" val="1670415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8076</TotalTime>
  <Words>4929</Words>
  <Application>Microsoft Office PowerPoint</Application>
  <PresentationFormat>Personalizzato</PresentationFormat>
  <Paragraphs>967</Paragraphs>
  <Slides>24</Slides>
  <Notes>24</Notes>
  <HiddenSlides>0</HiddenSlides>
  <MMClips>0</MMClips>
  <ScaleCrop>false</ScaleCrop>
  <HeadingPairs>
    <vt:vector size="4" baseType="variant">
      <vt:variant>
        <vt:lpstr>Tema</vt:lpstr>
      </vt:variant>
      <vt:variant>
        <vt:i4>1</vt:i4>
      </vt:variant>
      <vt:variant>
        <vt:lpstr>Titoli diapositive</vt:lpstr>
      </vt:variant>
      <vt:variant>
        <vt:i4>24</vt:i4>
      </vt:variant>
    </vt:vector>
  </HeadingPairs>
  <TitlesOfParts>
    <vt:vector size="25" baseType="lpstr">
      <vt:lpstr>Ione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dc:creator>
  <cp:lastModifiedBy>elenac</cp:lastModifiedBy>
  <cp:revision>983</cp:revision>
  <dcterms:created xsi:type="dcterms:W3CDTF">2018-07-03T17:42:04Z</dcterms:created>
  <dcterms:modified xsi:type="dcterms:W3CDTF">2018-11-20T08:35:24Z</dcterms:modified>
</cp:coreProperties>
</file>